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14" r:id="rId4"/>
    <p:sldMasterId id="2147483720" r:id="rId5"/>
    <p:sldMasterId id="2147483781" r:id="rId6"/>
    <p:sldMasterId id="2147483729" r:id="rId7"/>
    <p:sldMasterId id="2147483734" r:id="rId8"/>
    <p:sldMasterId id="2147483743" r:id="rId9"/>
    <p:sldMasterId id="2147483751" r:id="rId10"/>
    <p:sldMasterId id="2147483771" r:id="rId11"/>
    <p:sldMasterId id="2147483794" r:id="rId12"/>
  </p:sldMasterIdLst>
  <p:notesMasterIdLst>
    <p:notesMasterId r:id="rId52"/>
  </p:notesMasterIdLst>
  <p:sldIdLst>
    <p:sldId id="256" r:id="rId13"/>
    <p:sldId id="276" r:id="rId14"/>
    <p:sldId id="300" r:id="rId15"/>
    <p:sldId id="502" r:id="rId16"/>
    <p:sldId id="503" r:id="rId17"/>
    <p:sldId id="509" r:id="rId18"/>
    <p:sldId id="511" r:id="rId19"/>
    <p:sldId id="507" r:id="rId20"/>
    <p:sldId id="539" r:id="rId21"/>
    <p:sldId id="514" r:id="rId22"/>
    <p:sldId id="520" r:id="rId23"/>
    <p:sldId id="318" r:id="rId24"/>
    <p:sldId id="319" r:id="rId25"/>
    <p:sldId id="398" r:id="rId26"/>
    <p:sldId id="409" r:id="rId27"/>
    <p:sldId id="535" r:id="rId28"/>
    <p:sldId id="516" r:id="rId29"/>
    <p:sldId id="518" r:id="rId30"/>
    <p:sldId id="519" r:id="rId31"/>
    <p:sldId id="361" r:id="rId32"/>
    <p:sldId id="353" r:id="rId33"/>
    <p:sldId id="309" r:id="rId34"/>
    <p:sldId id="322" r:id="rId35"/>
    <p:sldId id="538" r:id="rId36"/>
    <p:sldId id="521" r:id="rId37"/>
    <p:sldId id="355" r:id="rId38"/>
    <p:sldId id="522" r:id="rId39"/>
    <p:sldId id="525" r:id="rId40"/>
    <p:sldId id="527" r:id="rId41"/>
    <p:sldId id="528" r:id="rId42"/>
    <p:sldId id="536" r:id="rId43"/>
    <p:sldId id="529" r:id="rId44"/>
    <p:sldId id="530" r:id="rId45"/>
    <p:sldId id="327" r:id="rId46"/>
    <p:sldId id="473" r:id="rId47"/>
    <p:sldId id="531" r:id="rId48"/>
    <p:sldId id="533" r:id="rId49"/>
    <p:sldId id="532" r:id="rId50"/>
    <p:sldId id="534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629212E3-478B-4749-940D-CE0401775C68}">
          <p14:sldIdLst>
            <p14:sldId id="256"/>
            <p14:sldId id="276"/>
            <p14:sldId id="300"/>
            <p14:sldId id="502"/>
            <p14:sldId id="503"/>
            <p14:sldId id="509"/>
            <p14:sldId id="511"/>
            <p14:sldId id="507"/>
            <p14:sldId id="539"/>
            <p14:sldId id="514"/>
            <p14:sldId id="520"/>
            <p14:sldId id="318"/>
            <p14:sldId id="319"/>
            <p14:sldId id="398"/>
            <p14:sldId id="409"/>
            <p14:sldId id="535"/>
            <p14:sldId id="516"/>
          </p14:sldIdLst>
        </p14:section>
        <p14:section name="Inndeling uten navn" id="{0D2CCCC1-8165-48BE-88A8-E3C830F7342D}">
          <p14:sldIdLst>
            <p14:sldId id="518"/>
            <p14:sldId id="519"/>
            <p14:sldId id="361"/>
            <p14:sldId id="353"/>
            <p14:sldId id="309"/>
            <p14:sldId id="322"/>
            <p14:sldId id="538"/>
            <p14:sldId id="521"/>
            <p14:sldId id="355"/>
            <p14:sldId id="522"/>
            <p14:sldId id="525"/>
            <p14:sldId id="527"/>
            <p14:sldId id="528"/>
            <p14:sldId id="536"/>
            <p14:sldId id="529"/>
            <p14:sldId id="530"/>
            <p14:sldId id="327"/>
            <p14:sldId id="473"/>
            <p14:sldId id="531"/>
            <p14:sldId id="533"/>
            <p14:sldId id="532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57">
          <p15:clr>
            <a:srgbClr val="A4A3A4"/>
          </p15:clr>
        </p15:guide>
        <p15:guide id="2" pos="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1" name="Heather Antti" initials="HJ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59"/>
    <a:srgbClr val="585858"/>
    <a:srgbClr val="9EA6B4"/>
    <a:srgbClr val="009999"/>
    <a:srgbClr val="872175"/>
    <a:srgbClr val="01B4E7"/>
    <a:srgbClr val="C6BCD0"/>
    <a:srgbClr val="005DAA"/>
    <a:srgbClr val="C9DEE9"/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78668" autoAdjust="0"/>
  </p:normalViewPr>
  <p:slideViewPr>
    <p:cSldViewPr snapToGrid="0" snapToObjects="1">
      <p:cViewPr>
        <p:scale>
          <a:sx n="66" d="100"/>
          <a:sy n="66" d="100"/>
        </p:scale>
        <p:origin x="2384" y="456"/>
      </p:cViewPr>
      <p:guideLst>
        <p:guide orient="horz" pos="1657"/>
        <p:guide pos="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1692"/>
    </p:cViewPr>
  </p:sorterViewPr>
  <p:notesViewPr>
    <p:cSldViewPr snapToGrid="0" snapToObjects="1">
      <p:cViewPr varScale="1">
        <p:scale>
          <a:sx n="67" d="100"/>
          <a:sy n="67" d="100"/>
        </p:scale>
        <p:origin x="-310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B9991-CD25-4C03-B305-F8A52F8ACEA2}" type="doc">
      <dgm:prSet loTypeId="urn:microsoft.com/office/officeart/2005/8/layout/cycle6" loCatId="relationship" qsTypeId="urn:microsoft.com/office/officeart/2005/8/quickstyle/simple2" qsCatId="simple" csTypeId="urn:microsoft.com/office/officeart/2005/8/colors/accent6_1" csCatId="accent6" phldr="1"/>
      <dgm:spPr/>
    </dgm:pt>
    <dgm:pt modelId="{A1FBA480-609E-4464-BC8F-71737A6BF48E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Økt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synlighet</a:t>
          </a:r>
          <a:endParaRPr lang="en-US" sz="2300" dirty="0">
            <a:latin typeface="Georgia" panose="02040502050405020303" pitchFamily="18" charset="0"/>
          </a:endParaRPr>
        </a:p>
      </dgm:t>
    </dgm:pt>
    <dgm:pt modelId="{BCB2E022-DBA2-4B25-AA51-0B15349629A4}" type="parTrans" cxnId="{78F7298E-88B8-4771-8FE6-61C24A651C41}">
      <dgm:prSet/>
      <dgm:spPr/>
      <dgm:t>
        <a:bodyPr/>
        <a:lstStyle/>
        <a:p>
          <a:endParaRPr lang="en-US"/>
        </a:p>
      </dgm:t>
    </dgm:pt>
    <dgm:pt modelId="{67CAA7A7-173A-4931-9398-BC2912CE731F}" type="sibTrans" cxnId="{78F7298E-88B8-4771-8FE6-61C24A651C41}">
      <dgm:prSet/>
      <dgm:spPr/>
      <dgm:t>
        <a:bodyPr/>
        <a:lstStyle/>
        <a:p>
          <a:endParaRPr lang="en-US"/>
        </a:p>
      </dgm:t>
    </dgm:pt>
    <dgm:pt modelId="{33651DC3-92D0-4304-98AC-78195B9A1C6F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Flere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medlemmer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og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bidrag</a:t>
          </a:r>
          <a:endParaRPr lang="en-US" sz="2300" dirty="0">
            <a:latin typeface="Georgia" panose="02040502050405020303" pitchFamily="18" charset="0"/>
          </a:endParaRPr>
        </a:p>
      </dgm:t>
    </dgm:pt>
    <dgm:pt modelId="{6F13065E-E975-4B5F-8007-662CEAD42CF7}" type="parTrans" cxnId="{CCD12694-9709-4BF0-9F9D-ED05C8C85812}">
      <dgm:prSet/>
      <dgm:spPr/>
      <dgm:t>
        <a:bodyPr/>
        <a:lstStyle/>
        <a:p>
          <a:endParaRPr lang="en-US"/>
        </a:p>
      </dgm:t>
    </dgm:pt>
    <dgm:pt modelId="{D9BF1E63-B3FA-4C5E-AFD2-5956034832B9}" type="sibTrans" cxnId="{CCD12694-9709-4BF0-9F9D-ED05C8C85812}">
      <dgm:prSet/>
      <dgm:spPr>
        <a:ln>
          <a:solidFill>
            <a:srgbClr val="FF7600"/>
          </a:solidFill>
        </a:ln>
      </dgm:spPr>
      <dgm:t>
        <a:bodyPr/>
        <a:lstStyle/>
        <a:p>
          <a:endParaRPr lang="en-US"/>
        </a:p>
      </dgm:t>
    </dgm:pt>
    <dgm:pt modelId="{B5595649-1330-45C8-8423-707F512E2E6D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Stolte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og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engasjerte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medlemmer</a:t>
          </a:r>
          <a:endParaRPr lang="en-US" sz="2300" dirty="0">
            <a:latin typeface="Georgia" panose="02040502050405020303" pitchFamily="18" charset="0"/>
          </a:endParaRPr>
        </a:p>
      </dgm:t>
    </dgm:pt>
    <dgm:pt modelId="{5BEB027F-F327-420D-9C84-0BED9A66B7CA}" type="parTrans" cxnId="{298147E2-255B-45D4-BFD2-28D41C3EE524}">
      <dgm:prSet/>
      <dgm:spPr/>
      <dgm:t>
        <a:bodyPr/>
        <a:lstStyle/>
        <a:p>
          <a:endParaRPr lang="en-US"/>
        </a:p>
      </dgm:t>
    </dgm:pt>
    <dgm:pt modelId="{0EE3D510-3F1F-49D3-BEB5-090AAADAAC83}" type="sibTrans" cxnId="{298147E2-255B-45D4-BFD2-28D41C3EE524}">
      <dgm:prSet/>
      <dgm:spPr/>
      <dgm:t>
        <a:bodyPr/>
        <a:lstStyle/>
        <a:p>
          <a:endParaRPr lang="en-US"/>
        </a:p>
      </dgm:t>
    </dgm:pt>
    <dgm:pt modelId="{C6A41EDC-DDD7-4A90-9393-50D9C4EF2478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Partnerskap</a:t>
          </a:r>
          <a:r>
            <a:rPr lang="en-US" sz="2300" dirty="0" smtClean="0">
              <a:latin typeface="Georgia" panose="02040502050405020303" pitchFamily="18" charset="0"/>
            </a:rPr>
            <a:t> og support for </a:t>
          </a:r>
          <a:r>
            <a:rPr lang="en-US" sz="2300" dirty="0" err="1" smtClean="0">
              <a:latin typeface="Georgia" panose="02040502050405020303" pitchFamily="18" charset="0"/>
            </a:rPr>
            <a:t>lokale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prosjekt</a:t>
          </a:r>
          <a:endParaRPr lang="en-US" sz="2300" dirty="0">
            <a:latin typeface="Georgia" panose="02040502050405020303" pitchFamily="18" charset="0"/>
          </a:endParaRPr>
        </a:p>
      </dgm:t>
    </dgm:pt>
    <dgm:pt modelId="{2A0DCA95-2B36-4C58-81F8-005DA2F54937}" type="parTrans" cxnId="{10BCF8C9-65C5-402B-A9C3-8954AE6A0201}">
      <dgm:prSet/>
      <dgm:spPr/>
      <dgm:t>
        <a:bodyPr/>
        <a:lstStyle/>
        <a:p>
          <a:endParaRPr lang="en-US"/>
        </a:p>
      </dgm:t>
    </dgm:pt>
    <dgm:pt modelId="{98C7FC3C-2A7D-4E26-B84F-A0E183523EA2}" type="sibTrans" cxnId="{10BCF8C9-65C5-402B-A9C3-8954AE6A0201}">
      <dgm:prSet/>
      <dgm:spPr/>
      <dgm:t>
        <a:bodyPr/>
        <a:lstStyle/>
        <a:p>
          <a:endParaRPr lang="en-US"/>
        </a:p>
      </dgm:t>
    </dgm:pt>
    <dgm:pt modelId="{D15BF95B-315B-4380-98DA-ABA66358FB81}" type="pres">
      <dgm:prSet presAssocID="{23CB9991-CD25-4C03-B305-F8A52F8ACEA2}" presName="cycle" presStyleCnt="0">
        <dgm:presLayoutVars>
          <dgm:dir/>
          <dgm:resizeHandles val="exact"/>
        </dgm:presLayoutVars>
      </dgm:prSet>
      <dgm:spPr/>
    </dgm:pt>
    <dgm:pt modelId="{17FE89E1-088A-471D-8BEF-7B3D1E8491F5}" type="pres">
      <dgm:prSet presAssocID="{A1FBA480-609E-4464-BC8F-71737A6BF48E}" presName="node" presStyleLbl="node1" presStyleIdx="0" presStyleCnt="4" custScaleX="109927" custScaleY="110901" custRadScaleRad="136597" custRadScaleInc="-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60B7E-8DFE-4D50-B73D-63B5397E57AA}" type="pres">
      <dgm:prSet presAssocID="{A1FBA480-609E-4464-BC8F-71737A6BF48E}" presName="spNode" presStyleCnt="0"/>
      <dgm:spPr/>
    </dgm:pt>
    <dgm:pt modelId="{2A79E231-5C28-4909-AEC9-39F8A6F595CA}" type="pres">
      <dgm:prSet presAssocID="{67CAA7A7-173A-4931-9398-BC2912CE731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E0A6CD4-E4A7-4453-AF46-B69D75C5B25D}" type="pres">
      <dgm:prSet presAssocID="{33651DC3-92D0-4304-98AC-78195B9A1C6F}" presName="node" presStyleLbl="node1" presStyleIdx="1" presStyleCnt="4" custScaleX="116964" custScaleY="117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34D81-F5C6-461A-A3D6-2C894CC2395B}" type="pres">
      <dgm:prSet presAssocID="{33651DC3-92D0-4304-98AC-78195B9A1C6F}" presName="spNode" presStyleCnt="0"/>
      <dgm:spPr/>
    </dgm:pt>
    <dgm:pt modelId="{F6E7003B-87A3-4369-A7D4-D48FAC441D8A}" type="pres">
      <dgm:prSet presAssocID="{D9BF1E63-B3FA-4C5E-AFD2-5956034832B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287E400-2545-42BE-B186-7EC41D77FB02}" type="pres">
      <dgm:prSet presAssocID="{C6A41EDC-DDD7-4A90-9393-50D9C4EF2478}" presName="node" presStyleLbl="node1" presStyleIdx="2" presStyleCnt="4" custScaleX="124619" custScaleY="10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D7DF5-662D-483B-B52C-E2E5F8CBF44D}" type="pres">
      <dgm:prSet presAssocID="{C6A41EDC-DDD7-4A90-9393-50D9C4EF2478}" presName="spNode" presStyleCnt="0"/>
      <dgm:spPr/>
    </dgm:pt>
    <dgm:pt modelId="{2DB810D5-9D65-4632-A002-BDF5952E0119}" type="pres">
      <dgm:prSet presAssocID="{98C7FC3C-2A7D-4E26-B84F-A0E183523EA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6F3654C-9FEE-4680-BA6E-77CD4D83568F}" type="pres">
      <dgm:prSet presAssocID="{B5595649-1330-45C8-8423-707F512E2E6D}" presName="node" presStyleLbl="node1" presStyleIdx="3" presStyleCnt="4" custScaleX="120238" custScaleY="120919" custRadScaleRad="12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F150-4A5D-4E9A-BB39-0BB225C49565}" type="pres">
      <dgm:prSet presAssocID="{B5595649-1330-45C8-8423-707F512E2E6D}" presName="spNode" presStyleCnt="0"/>
      <dgm:spPr/>
    </dgm:pt>
    <dgm:pt modelId="{4EB005CE-D494-47D2-9ED1-0B838BF4C827}" type="pres">
      <dgm:prSet presAssocID="{0EE3D510-3F1F-49D3-BEB5-090AAADAAC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8F7298E-88B8-4771-8FE6-61C24A651C41}" srcId="{23CB9991-CD25-4C03-B305-F8A52F8ACEA2}" destId="{A1FBA480-609E-4464-BC8F-71737A6BF48E}" srcOrd="0" destOrd="0" parTransId="{BCB2E022-DBA2-4B25-AA51-0B15349629A4}" sibTransId="{67CAA7A7-173A-4931-9398-BC2912CE731F}"/>
    <dgm:cxn modelId="{DAE0FF9C-14F9-4852-A97B-A935962CD0E0}" type="presOf" srcId="{C6A41EDC-DDD7-4A90-9393-50D9C4EF2478}" destId="{8287E400-2545-42BE-B186-7EC41D77FB02}" srcOrd="0" destOrd="0" presId="urn:microsoft.com/office/officeart/2005/8/layout/cycle6"/>
    <dgm:cxn modelId="{ACA2789E-302E-421D-9095-FEC8308C5D1A}" type="presOf" srcId="{23CB9991-CD25-4C03-B305-F8A52F8ACEA2}" destId="{D15BF95B-315B-4380-98DA-ABA66358FB81}" srcOrd="0" destOrd="0" presId="urn:microsoft.com/office/officeart/2005/8/layout/cycle6"/>
    <dgm:cxn modelId="{CCD12694-9709-4BF0-9F9D-ED05C8C85812}" srcId="{23CB9991-CD25-4C03-B305-F8A52F8ACEA2}" destId="{33651DC3-92D0-4304-98AC-78195B9A1C6F}" srcOrd="1" destOrd="0" parTransId="{6F13065E-E975-4B5F-8007-662CEAD42CF7}" sibTransId="{D9BF1E63-B3FA-4C5E-AFD2-5956034832B9}"/>
    <dgm:cxn modelId="{E55A7882-A74F-41E6-8725-74C8ABA5B50D}" type="presOf" srcId="{33651DC3-92D0-4304-98AC-78195B9A1C6F}" destId="{0E0A6CD4-E4A7-4453-AF46-B69D75C5B25D}" srcOrd="0" destOrd="0" presId="urn:microsoft.com/office/officeart/2005/8/layout/cycle6"/>
    <dgm:cxn modelId="{298147E2-255B-45D4-BFD2-28D41C3EE524}" srcId="{23CB9991-CD25-4C03-B305-F8A52F8ACEA2}" destId="{B5595649-1330-45C8-8423-707F512E2E6D}" srcOrd="3" destOrd="0" parTransId="{5BEB027F-F327-420D-9C84-0BED9A66B7CA}" sibTransId="{0EE3D510-3F1F-49D3-BEB5-090AAADAAC83}"/>
    <dgm:cxn modelId="{AC25773E-F4AC-4E21-961C-0F6140C4F191}" type="presOf" srcId="{67CAA7A7-173A-4931-9398-BC2912CE731F}" destId="{2A79E231-5C28-4909-AEC9-39F8A6F595CA}" srcOrd="0" destOrd="0" presId="urn:microsoft.com/office/officeart/2005/8/layout/cycle6"/>
    <dgm:cxn modelId="{7D117C4F-3FE2-43D3-A668-7C378F507C24}" type="presOf" srcId="{B5595649-1330-45C8-8423-707F512E2E6D}" destId="{26F3654C-9FEE-4680-BA6E-77CD4D83568F}" srcOrd="0" destOrd="0" presId="urn:microsoft.com/office/officeart/2005/8/layout/cycle6"/>
    <dgm:cxn modelId="{502FB7F1-B11E-41C6-BA9B-4AE67BCFE0B7}" type="presOf" srcId="{98C7FC3C-2A7D-4E26-B84F-A0E183523EA2}" destId="{2DB810D5-9D65-4632-A002-BDF5952E0119}" srcOrd="0" destOrd="0" presId="urn:microsoft.com/office/officeart/2005/8/layout/cycle6"/>
    <dgm:cxn modelId="{59700886-4CAE-4973-84AE-11773B18F5EE}" type="presOf" srcId="{A1FBA480-609E-4464-BC8F-71737A6BF48E}" destId="{17FE89E1-088A-471D-8BEF-7B3D1E8491F5}" srcOrd="0" destOrd="0" presId="urn:microsoft.com/office/officeart/2005/8/layout/cycle6"/>
    <dgm:cxn modelId="{10BCF8C9-65C5-402B-A9C3-8954AE6A0201}" srcId="{23CB9991-CD25-4C03-B305-F8A52F8ACEA2}" destId="{C6A41EDC-DDD7-4A90-9393-50D9C4EF2478}" srcOrd="2" destOrd="0" parTransId="{2A0DCA95-2B36-4C58-81F8-005DA2F54937}" sibTransId="{98C7FC3C-2A7D-4E26-B84F-A0E183523EA2}"/>
    <dgm:cxn modelId="{67A670F1-195C-48FD-AC0C-59ABE30D68E2}" type="presOf" srcId="{D9BF1E63-B3FA-4C5E-AFD2-5956034832B9}" destId="{F6E7003B-87A3-4369-A7D4-D48FAC441D8A}" srcOrd="0" destOrd="0" presId="urn:microsoft.com/office/officeart/2005/8/layout/cycle6"/>
    <dgm:cxn modelId="{14DA0C79-C7DF-4419-8EBA-B51D3D668CC4}" type="presOf" srcId="{0EE3D510-3F1F-49D3-BEB5-090AAADAAC83}" destId="{4EB005CE-D494-47D2-9ED1-0B838BF4C827}" srcOrd="0" destOrd="0" presId="urn:microsoft.com/office/officeart/2005/8/layout/cycle6"/>
    <dgm:cxn modelId="{F19DB9BC-5323-49AB-99C9-D4E8DB7BFEF3}" type="presParOf" srcId="{D15BF95B-315B-4380-98DA-ABA66358FB81}" destId="{17FE89E1-088A-471D-8BEF-7B3D1E8491F5}" srcOrd="0" destOrd="0" presId="urn:microsoft.com/office/officeart/2005/8/layout/cycle6"/>
    <dgm:cxn modelId="{F2018DA2-30C8-49E4-BA0E-62E33AA9A0B4}" type="presParOf" srcId="{D15BF95B-315B-4380-98DA-ABA66358FB81}" destId="{4B660B7E-8DFE-4D50-B73D-63B5397E57AA}" srcOrd="1" destOrd="0" presId="urn:microsoft.com/office/officeart/2005/8/layout/cycle6"/>
    <dgm:cxn modelId="{C8E2FCE0-A474-4A64-890A-684BB6B20125}" type="presParOf" srcId="{D15BF95B-315B-4380-98DA-ABA66358FB81}" destId="{2A79E231-5C28-4909-AEC9-39F8A6F595CA}" srcOrd="2" destOrd="0" presId="urn:microsoft.com/office/officeart/2005/8/layout/cycle6"/>
    <dgm:cxn modelId="{5071901D-8FC1-4320-BBCA-913D3547F949}" type="presParOf" srcId="{D15BF95B-315B-4380-98DA-ABA66358FB81}" destId="{0E0A6CD4-E4A7-4453-AF46-B69D75C5B25D}" srcOrd="3" destOrd="0" presId="urn:microsoft.com/office/officeart/2005/8/layout/cycle6"/>
    <dgm:cxn modelId="{08BF15FE-DD67-4C83-8719-51483F7D4C28}" type="presParOf" srcId="{D15BF95B-315B-4380-98DA-ABA66358FB81}" destId="{C5734D81-F5C6-461A-A3D6-2C894CC2395B}" srcOrd="4" destOrd="0" presId="urn:microsoft.com/office/officeart/2005/8/layout/cycle6"/>
    <dgm:cxn modelId="{05D31C5D-897D-4FCE-B1CA-7DE06F801C17}" type="presParOf" srcId="{D15BF95B-315B-4380-98DA-ABA66358FB81}" destId="{F6E7003B-87A3-4369-A7D4-D48FAC441D8A}" srcOrd="5" destOrd="0" presId="urn:microsoft.com/office/officeart/2005/8/layout/cycle6"/>
    <dgm:cxn modelId="{156773F2-43F4-494E-B182-5CD68E22DCEA}" type="presParOf" srcId="{D15BF95B-315B-4380-98DA-ABA66358FB81}" destId="{8287E400-2545-42BE-B186-7EC41D77FB02}" srcOrd="6" destOrd="0" presId="urn:microsoft.com/office/officeart/2005/8/layout/cycle6"/>
    <dgm:cxn modelId="{03B68E03-1B8C-47C4-9E46-D3540E555F75}" type="presParOf" srcId="{D15BF95B-315B-4380-98DA-ABA66358FB81}" destId="{BD2D7DF5-662D-483B-B52C-E2E5F8CBF44D}" srcOrd="7" destOrd="0" presId="urn:microsoft.com/office/officeart/2005/8/layout/cycle6"/>
    <dgm:cxn modelId="{42F50488-11B1-47D3-9BCA-3D6735CFAA30}" type="presParOf" srcId="{D15BF95B-315B-4380-98DA-ABA66358FB81}" destId="{2DB810D5-9D65-4632-A002-BDF5952E0119}" srcOrd="8" destOrd="0" presId="urn:microsoft.com/office/officeart/2005/8/layout/cycle6"/>
    <dgm:cxn modelId="{E482E779-4E3E-46FC-B475-79DEFCA77209}" type="presParOf" srcId="{D15BF95B-315B-4380-98DA-ABA66358FB81}" destId="{26F3654C-9FEE-4680-BA6E-77CD4D83568F}" srcOrd="9" destOrd="0" presId="urn:microsoft.com/office/officeart/2005/8/layout/cycle6"/>
    <dgm:cxn modelId="{B58278CE-EFC8-4E8E-AB78-4C40139EE813}" type="presParOf" srcId="{D15BF95B-315B-4380-98DA-ABA66358FB81}" destId="{354EF150-4A5D-4E9A-BB39-0BB225C49565}" srcOrd="10" destOrd="0" presId="urn:microsoft.com/office/officeart/2005/8/layout/cycle6"/>
    <dgm:cxn modelId="{6C26917F-3BA1-4A98-BED5-0FC11E573E80}" type="presParOf" srcId="{D15BF95B-315B-4380-98DA-ABA66358FB81}" destId="{4EB005CE-D494-47D2-9ED1-0B838BF4C82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89E1-088A-471D-8BEF-7B3D1E8491F5}">
      <dsp:nvSpPr>
        <dsp:cNvPr id="0" name=""/>
        <dsp:cNvSpPr/>
      </dsp:nvSpPr>
      <dsp:spPr>
        <a:xfrm>
          <a:off x="2875856" y="-70731"/>
          <a:ext cx="2390244" cy="156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7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eorgia" panose="02040502050405020303" pitchFamily="18" charset="0"/>
            </a:rPr>
            <a:t>Økt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synlighet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2952371" y="5784"/>
        <a:ext cx="2237214" cy="1414395"/>
      </dsp:txXfrm>
    </dsp:sp>
    <dsp:sp modelId="{2A79E231-5C28-4909-AEC9-39F8A6F595CA}">
      <dsp:nvSpPr>
        <dsp:cNvPr id="0" name=""/>
        <dsp:cNvSpPr/>
      </dsp:nvSpPr>
      <dsp:spPr>
        <a:xfrm>
          <a:off x="1782872" y="712279"/>
          <a:ext cx="4670338" cy="4670338"/>
        </a:xfrm>
        <a:custGeom>
          <a:avLst/>
          <a:gdLst/>
          <a:ahLst/>
          <a:cxnLst/>
          <a:rect l="0" t="0" r="0" b="0"/>
          <a:pathLst>
            <a:path>
              <a:moveTo>
                <a:pt x="3497004" y="309544"/>
              </a:moveTo>
              <a:arcTo wR="2335169" hR="2335169" stAng="17990234" swAng="23339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A6CD4-E4A7-4453-AF46-B69D75C5B25D}">
      <dsp:nvSpPr>
        <dsp:cNvPr id="0" name=""/>
        <dsp:cNvSpPr/>
      </dsp:nvSpPr>
      <dsp:spPr>
        <a:xfrm>
          <a:off x="5181850" y="2215345"/>
          <a:ext cx="2543256" cy="16656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7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eorgia" panose="02040502050405020303" pitchFamily="18" charset="0"/>
            </a:rPr>
            <a:t>Flere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medlemmer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og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bidrag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5263158" y="2296653"/>
        <a:ext cx="2380640" cy="1502995"/>
      </dsp:txXfrm>
    </dsp:sp>
    <dsp:sp modelId="{F6E7003B-87A3-4369-A7D4-D48FAC441D8A}">
      <dsp:nvSpPr>
        <dsp:cNvPr id="0" name=""/>
        <dsp:cNvSpPr/>
      </dsp:nvSpPr>
      <dsp:spPr>
        <a:xfrm>
          <a:off x="1783140" y="712981"/>
          <a:ext cx="4670338" cy="4670338"/>
        </a:xfrm>
        <a:custGeom>
          <a:avLst/>
          <a:gdLst/>
          <a:ahLst/>
          <a:cxnLst/>
          <a:rect l="0" t="0" r="0" b="0"/>
          <a:pathLst>
            <a:path>
              <a:moveTo>
                <a:pt x="4511929" y="3180587"/>
              </a:moveTo>
              <a:arcTo wR="2335169" hR="2335169" stAng="1273521" swAng="1978727"/>
            </a:path>
          </a:pathLst>
        </a:custGeom>
        <a:noFill/>
        <a:ln w="9525" cap="flat" cmpd="sng" algn="ctr">
          <a:solidFill>
            <a:srgbClr val="FF76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E400-2545-42BE-B186-7EC41D77FB02}">
      <dsp:nvSpPr>
        <dsp:cNvPr id="0" name=""/>
        <dsp:cNvSpPr/>
      </dsp:nvSpPr>
      <dsp:spPr>
        <a:xfrm>
          <a:off x="2763456" y="4609918"/>
          <a:ext cx="2709706" cy="15468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7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eorgia" panose="02040502050405020303" pitchFamily="18" charset="0"/>
            </a:rPr>
            <a:t>Partnerskap</a:t>
          </a:r>
          <a:r>
            <a:rPr lang="en-US" sz="2300" kern="1200" dirty="0" smtClean="0">
              <a:latin typeface="Georgia" panose="02040502050405020303" pitchFamily="18" charset="0"/>
            </a:rPr>
            <a:t> og support for </a:t>
          </a:r>
          <a:r>
            <a:rPr lang="en-US" sz="2300" kern="1200" dirty="0" err="1" smtClean="0">
              <a:latin typeface="Georgia" panose="02040502050405020303" pitchFamily="18" charset="0"/>
            </a:rPr>
            <a:t>lokale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prosjekt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2838965" y="4685427"/>
        <a:ext cx="2558688" cy="1395786"/>
      </dsp:txXfrm>
    </dsp:sp>
    <dsp:sp modelId="{2DB810D5-9D65-4632-A002-BDF5952E0119}">
      <dsp:nvSpPr>
        <dsp:cNvPr id="0" name=""/>
        <dsp:cNvSpPr/>
      </dsp:nvSpPr>
      <dsp:spPr>
        <a:xfrm>
          <a:off x="1118108" y="383969"/>
          <a:ext cx="4670338" cy="4670338"/>
        </a:xfrm>
        <a:custGeom>
          <a:avLst/>
          <a:gdLst/>
          <a:ahLst/>
          <a:cxnLst/>
          <a:rect l="0" t="0" r="0" b="0"/>
          <a:pathLst>
            <a:path>
              <a:moveTo>
                <a:pt x="1629243" y="4561081"/>
              </a:moveTo>
              <a:arcTo wR="2335169" hR="2335169" stAng="6455755" swAng="249225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654C-9FEE-4680-BA6E-77CD4D83568F}">
      <dsp:nvSpPr>
        <dsp:cNvPr id="0" name=""/>
        <dsp:cNvSpPr/>
      </dsp:nvSpPr>
      <dsp:spPr>
        <a:xfrm>
          <a:off x="0" y="2193643"/>
          <a:ext cx="2614446" cy="17090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7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eorgia" panose="02040502050405020303" pitchFamily="18" charset="0"/>
            </a:rPr>
            <a:t>Stolte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og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engasjerte</a:t>
          </a:r>
          <a:r>
            <a:rPr lang="en-US" sz="2300" kern="1200" dirty="0" smtClean="0">
              <a:latin typeface="Georgia" panose="02040502050405020303" pitchFamily="18" charset="0"/>
            </a:rPr>
            <a:t> </a:t>
          </a:r>
          <a:r>
            <a:rPr lang="en-US" sz="2300" kern="1200" dirty="0" err="1" smtClean="0">
              <a:latin typeface="Georgia" panose="02040502050405020303" pitchFamily="18" charset="0"/>
            </a:rPr>
            <a:t>medlemmer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83427" y="2277070"/>
        <a:ext cx="2447592" cy="1542161"/>
      </dsp:txXfrm>
    </dsp:sp>
    <dsp:sp modelId="{4EB005CE-D494-47D2-9ED1-0B838BF4C827}">
      <dsp:nvSpPr>
        <dsp:cNvPr id="0" name=""/>
        <dsp:cNvSpPr/>
      </dsp:nvSpPr>
      <dsp:spPr>
        <a:xfrm>
          <a:off x="1147731" y="990099"/>
          <a:ext cx="4670338" cy="4670338"/>
        </a:xfrm>
        <a:custGeom>
          <a:avLst/>
          <a:gdLst/>
          <a:ahLst/>
          <a:cxnLst/>
          <a:rect l="0" t="0" r="0" b="0"/>
          <a:pathLst>
            <a:path>
              <a:moveTo>
                <a:pt x="301410" y="1187633"/>
              </a:moveTo>
              <a:arcTo wR="2335169" hR="2335169" stAng="12566016" swAng="27030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1222-1EF9-4F75-A44A-49D15E81C105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7D07-8105-44F7-A69A-ED6901E31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Mange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hørt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at Rotary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foretatt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prosess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 å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gjennomgå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varemerke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- brand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Dette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rotarianere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hele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om at vi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behøver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å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forbedre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omdømme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sikkert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sett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endringen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gjennom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nye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logo.  Men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logoen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liten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del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innsats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for å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Rotary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klubber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over hele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verden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 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Mitt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mål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idag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innsikt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bredere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betydningen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anbefalingene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rundt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prosjektet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Rotary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medfører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– og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innvirkningen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oss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når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distrikt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klubber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blir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med.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først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litt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organisasjonen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Rotary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viktig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med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kunnskap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om Rotary for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kunne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kommunisere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budskapet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på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god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måte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1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Resultatet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konkluderte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med at Rotary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ikke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får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den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oppmerksomheten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som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vi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fortjener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for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gode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arbeidet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vi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gjør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samfunnet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lokalt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internasjonalt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Dette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betyr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igjen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at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vanskeligere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for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Rotary å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tiltrekke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seg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nye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medlemmer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frivillige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som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nødvendig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for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å OPPNÅ VÅRT POTENSIALE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Dette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viktig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fordi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vi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ønsker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at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befolkningen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skal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forstå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den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store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jobben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vi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gjør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slik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at de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ønsker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å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bli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med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at vi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kan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vokse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øke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vår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innflytelse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FBFDF47-0772-AF42-BE39-DE034AFBA36C}" type="slidenum">
              <a:rPr lang="en-US" sz="1200"/>
              <a:pPr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207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0762-4ABC-4F32-986D-93CB912FDA8C}" type="slidenum">
              <a:rPr lang="en-US" altLang="sv-SE" smtClean="0">
                <a:solidFill>
                  <a:prstClr val="black"/>
                </a:solidFill>
              </a:rPr>
              <a:pPr/>
              <a:t>12</a:t>
            </a:fld>
            <a:endParaRPr lang="en-US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9155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B842B2B-001D-E944-ADA6-32A321790C99}" type="slidenum">
              <a:rPr lang="sv-SE" sz="1200">
                <a:solidFill>
                  <a:srgbClr val="000000"/>
                </a:solidFill>
              </a:rPr>
              <a:pPr/>
              <a:t>13</a:t>
            </a:fld>
            <a:endParaRPr 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378E-4A0D-1F44-89A8-0F3D837B9452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6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09E7-C420-4A2D-85CA-448A2D7717F0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Strategisk</a:t>
            </a:r>
            <a:r>
              <a:rPr lang="nb-NO" baseline="0" dirty="0" smtClean="0"/>
              <a:t> Plan Rotary International – nytt opplag mars 2014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Strategisk Plan Rotary International – nytt opplag mars 2014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8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5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09E7-C420-4A2D-85CA-448A2D7717F0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86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0762-4ABC-4F32-986D-93CB912FDA8C}" type="slidenum">
              <a:rPr lang="en-US" altLang="sv-SE" smtClean="0"/>
              <a:pPr/>
              <a:t>23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33860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0762-4ABC-4F32-986D-93CB912FDA8C}" type="slidenum">
              <a:rPr lang="en-US" altLang="sv-SE" smtClean="0">
                <a:solidFill>
                  <a:prstClr val="black"/>
                </a:solidFill>
              </a:rPr>
              <a:pPr/>
              <a:t>24</a:t>
            </a:fld>
            <a:endParaRPr lang="en-US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2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5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33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13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87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64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64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25600" y="685800"/>
            <a:ext cx="3832225" cy="2874963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534228" y="3691328"/>
            <a:ext cx="5741401" cy="4767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E021514-8EA6-4947-98DE-3B0772128D49}" type="slidenum">
              <a:rPr lang="en-US" sz="1200"/>
              <a:pPr/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689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378E-4A0D-1F44-89A8-0F3D837B945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463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>
                <a:solidFill>
                  <a:prstClr val="black"/>
                </a:solidFill>
              </a:rPr>
              <a:pPr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44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87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Rotary… </a:t>
            </a:r>
            <a:r>
              <a:rPr lang="en-US" b="1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SAMLER LEDERE … FOR Å UTVEKSLE IDEER … OG GJØRE INNSATS  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…for å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forbedre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samfunnet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lokalt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internasjonalt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endParaRPr lang="en-US" baseline="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Dette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Rotary’s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kjerne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 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som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gir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 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stor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betydning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over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hele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verden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endParaRPr lang="en-US" baseline="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Målet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at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flere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distrikt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klubber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vil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ta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hensyn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til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resultatene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fra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omdømmeundersøklsen</a:t>
            </a:r>
            <a:r>
              <a:rPr lang="en-US" baseline="0" smtClean="0">
                <a:latin typeface="Arial" charset="0"/>
                <a:ea typeface="ヒラギノ角ゴ Pro W3" charset="0"/>
                <a:cs typeface="ヒラギノ角ゴ Pro W3" charset="0"/>
              </a:rPr>
              <a:t> 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kommunisere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alle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Rotary’s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fordeler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med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større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styrke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konsistens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36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3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9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28EDFDF-6D1F-F84A-8C1F-5B2DEBC6CAB0}" type="slidenum">
              <a:rPr lang="en-US" sz="1200"/>
              <a:pPr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3383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685800"/>
            <a:ext cx="3832225" cy="287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043" y="3691608"/>
            <a:ext cx="5740961" cy="4766906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10 000 budskap </a:t>
            </a:r>
            <a:r>
              <a:rPr lang="sv-SE" dirty="0" smtClean="0">
                <a:latin typeface="Arial" charset="0"/>
                <a:ea typeface="ヒラギノ角ゴ Pro W3" charset="0"/>
                <a:cs typeface="ヒラギノ角ゴ Pro W3" charset="0"/>
              </a:rPr>
              <a:t>hver dag. </a:t>
            </a: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2000 </a:t>
            </a:r>
            <a:r>
              <a:rPr lang="sv-SE" dirty="0" smtClean="0">
                <a:latin typeface="Arial" charset="0"/>
                <a:ea typeface="ヒラギノ角ゴ Pro W3" charset="0"/>
                <a:cs typeface="ヒラギノ角ゴ Pro W3" charset="0"/>
              </a:rPr>
              <a:t>reklamebudskap</a:t>
            </a: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. 21 000 </a:t>
            </a:r>
            <a:r>
              <a:rPr lang="sv-SE" dirty="0" smtClean="0">
                <a:latin typeface="Arial" charset="0"/>
                <a:ea typeface="ヒラギノ角ゴ Pro W3" charset="0"/>
                <a:cs typeface="ヒラギノ角ゴ Pro W3" charset="0"/>
              </a:rPr>
              <a:t>varemerker lanseres hvert </a:t>
            </a: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år. </a:t>
            </a:r>
          </a:p>
        </p:txBody>
      </p:sp>
      <p:sp>
        <p:nvSpPr>
          <p:cNvPr id="45059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E5F6B47-44A9-754A-835D-FEF38BE3F5C8}" type="slidenum">
              <a:rPr lang="sv-SE" sz="1200">
                <a:solidFill>
                  <a:srgbClr val="000000"/>
                </a:solidFill>
              </a:rPr>
              <a:pPr/>
              <a:t>5</a:t>
            </a:fld>
            <a:endParaRPr 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2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09E7-C420-4A2D-85CA-448A2D7717F0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6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09E7-C420-4A2D-85CA-448A2D7717F0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3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Georgia"/>
                <a:cs typeface="Georgia"/>
              </a:rPr>
              <a:t>Things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are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changing</a:t>
            </a:r>
            <a:r>
              <a:rPr lang="sv-SE" dirty="0">
                <a:latin typeface="Georgia"/>
                <a:cs typeface="Georgia"/>
              </a:rPr>
              <a:t>. The </a:t>
            </a:r>
            <a:r>
              <a:rPr lang="sv-SE" dirty="0" err="1">
                <a:latin typeface="Georgia"/>
                <a:cs typeface="Georgia"/>
              </a:rPr>
              <a:t>technical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development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affects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our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way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of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consuming</a:t>
            </a:r>
            <a:r>
              <a:rPr lang="sv-SE" dirty="0">
                <a:latin typeface="Georgia"/>
                <a:cs typeface="Georgia"/>
              </a:rPr>
              <a:t> media.</a:t>
            </a:r>
          </a:p>
          <a:p>
            <a:endParaRPr lang="sv-SE" dirty="0">
              <a:latin typeface="Georgia"/>
              <a:cs typeface="Georgia"/>
            </a:endParaRPr>
          </a:p>
          <a:p>
            <a:r>
              <a:rPr lang="sv-SE" dirty="0" err="1">
                <a:latin typeface="Georgia"/>
                <a:cs typeface="Georgia"/>
              </a:rPr>
              <a:t>You</a:t>
            </a:r>
            <a:r>
              <a:rPr lang="sv-SE" dirty="0">
                <a:latin typeface="Georgia"/>
                <a:cs typeface="Georgia"/>
              </a:rPr>
              <a:t> chose </a:t>
            </a:r>
            <a:r>
              <a:rPr lang="sv-SE" dirty="0" err="1">
                <a:latin typeface="Georgia"/>
                <a:cs typeface="Georgia"/>
              </a:rPr>
              <a:t>yourself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which</a:t>
            </a:r>
            <a:r>
              <a:rPr lang="sv-SE" dirty="0">
                <a:latin typeface="Georgia"/>
                <a:cs typeface="Georgia"/>
              </a:rPr>
              <a:t> information </a:t>
            </a:r>
            <a:r>
              <a:rPr lang="sv-SE" dirty="0" err="1">
                <a:latin typeface="Georgia"/>
                <a:cs typeface="Georgia"/>
              </a:rPr>
              <a:t>to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consider</a:t>
            </a:r>
            <a:r>
              <a:rPr lang="sv-SE" dirty="0">
                <a:latin typeface="Georgia"/>
                <a:cs typeface="Georgia"/>
              </a:rPr>
              <a:t> and </a:t>
            </a:r>
            <a:r>
              <a:rPr lang="sv-SE" dirty="0" err="1">
                <a:latin typeface="Georgia"/>
                <a:cs typeface="Georgia"/>
              </a:rPr>
              <a:t>which</a:t>
            </a:r>
            <a:r>
              <a:rPr lang="sv-SE" dirty="0">
                <a:latin typeface="Georgia"/>
                <a:cs typeface="Georgia"/>
              </a:rPr>
              <a:t> information not </a:t>
            </a:r>
            <a:r>
              <a:rPr lang="sv-SE" dirty="0" err="1">
                <a:latin typeface="Georgia"/>
                <a:cs typeface="Georgia"/>
              </a:rPr>
              <a:t>to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care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about</a:t>
            </a:r>
            <a:r>
              <a:rPr lang="sv-SE" dirty="0">
                <a:latin typeface="Georgia"/>
                <a:cs typeface="Georgia"/>
              </a:rPr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378E-4A0D-1F44-89A8-0F3D837B945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29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720588" y="4344025"/>
            <a:ext cx="5527089" cy="4114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Folk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kjenner</a:t>
            </a: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ikke</a:t>
            </a: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Rotary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Rotary’s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egen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omdømmeundersøkelse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ble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forelagt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et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tversnitt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="1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MULIGE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medlemmer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hele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verden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for å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gi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oss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bedre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innsikt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4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10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har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aldri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hørt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om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oss</a:t>
            </a:r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De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neste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4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10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kjenner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bare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navnet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</a:t>
            </a:r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Bare 2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10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kjenner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litt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til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Rotary.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Dessverre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var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mye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som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denne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gruppen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viste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farget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av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misoppfatninger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halvsannheter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i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i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02A509A-E750-6543-9FD4-C25AD3AA9E71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726214" y="1428736"/>
            <a:ext cx="7632000" cy="4248000"/>
          </a:xfrm>
        </p:spPr>
        <p:txBody>
          <a:bodyPr/>
          <a:lstStyle>
            <a:lvl1pPr marL="355600" indent="-355600">
              <a:tabLst>
                <a:tab pos="355600" algn="l"/>
              </a:tabLst>
              <a:defRPr/>
            </a:lvl1pPr>
            <a:lvl2pPr>
              <a:tabLst/>
              <a:defRPr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90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0BEE501-0DD8-440D-B0D7-D6462173F3F4}" type="datetime1">
              <a:rPr lang="sv-SE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2016-09-20</a:t>
            </a:fld>
            <a:endParaRPr lang="sv-SE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0DF417-12A1-8641-98AA-358A39539F79}" type="slidenum">
              <a:rPr lang="sv-SE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750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3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fld id="{2985A1D9-2199-C344-B951-FFED9F9124D1}" type="datetimeFigureOut">
              <a:rPr lang="sv-SE"/>
              <a:pPr>
                <a:defRPr/>
              </a:pPr>
              <a:t>2016-09-20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fld id="{59386ACF-9D2C-0F4C-BCEE-79B5F8ECB4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63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0762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71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82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21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71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94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16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931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98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585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23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086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65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fld id="{2985A1D9-2199-C344-B951-FFED9F9124D1}" type="datetimeFigureOut">
              <a:rPr lang="sv-SE" sz="2400">
                <a:latin typeface="Arial" pitchFamily="34" charset="0"/>
                <a:ea typeface="ヒラギノ角ゴ Pro W3" pitchFamily="-84" charset="-128"/>
              </a:rPr>
              <a:pPr defTabSz="914400">
                <a:defRPr/>
              </a:pPr>
              <a:t>2016-09-20</a:t>
            </a:fld>
            <a:endParaRPr lang="sv-SE" sz="240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endParaRPr lang="sv-SE" sz="240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fld id="{59386ACF-9D2C-0F4C-BCEE-79B5F8ECB442}" type="slidenum">
              <a:rPr lang="sv-SE" sz="2400">
                <a:latin typeface="Arial" pitchFamily="34" charset="0"/>
                <a:ea typeface="ヒラギノ角ゴ Pro W3" pitchFamily="-84" charset="-128"/>
              </a:rPr>
              <a:pPr defTabSz="914400">
                <a:defRPr/>
              </a:pPr>
              <a:t>‹#›</a:t>
            </a:fld>
            <a:endParaRPr lang="sv-SE" sz="240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14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D8D9-AC0B-456B-B02A-98012B407561}" type="datetimeFigureOut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2016-09-20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AC6D-8281-4A56-8052-2C2F55866055}" type="slidenum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6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2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12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9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400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8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fld id="{2985A1D9-2199-C344-B951-FFED9F9124D1}" type="datetimeFigureOut">
              <a:rPr lang="sv-SE" sz="2400">
                <a:latin typeface="Arial" charset="0"/>
                <a:ea typeface="ヒラギノ角ゴ Pro W3" charset="0"/>
                <a:cs typeface="ヒラギノ角ゴ Pro W3" charset="0"/>
              </a:rPr>
              <a:pPr defTabSz="914400">
                <a:defRPr/>
              </a:pPr>
              <a:t>2016-09-20</a:t>
            </a:fld>
            <a:endParaRPr lang="sv-SE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endParaRPr lang="sv-SE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 defTabSz="914400">
              <a:defRPr/>
            </a:pPr>
            <a:fld id="{59386ACF-9D2C-0F4C-BCEE-79B5F8ECB442}" type="slidenum">
              <a:rPr lang="sv-SE" sz="2400">
                <a:latin typeface="Arial" charset="0"/>
                <a:ea typeface="ヒラギノ角ゴ Pro W3" charset="0"/>
                <a:cs typeface="ヒラギノ角ゴ Pro W3" charset="0"/>
              </a:rPr>
              <a:pPr defTabSz="914400">
                <a:defRPr/>
              </a:pPr>
              <a:t>‹#›</a:t>
            </a:fld>
            <a:endParaRPr lang="sv-SE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32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827C3337-24E4-584D-BBCA-23EAF0867761}" type="datetimeFigureOut">
              <a:rPr lang="sv-SE" sz="2400">
                <a:ea typeface="ヒラギノ角ゴ Pro W3" charset="0"/>
                <a:cs typeface="ヒラギノ角ゴ Pro W3" charset="0"/>
              </a:rPr>
              <a:pPr defTabSz="914400">
                <a:defRPr/>
              </a:pPr>
              <a:t>2016-09-20</a:t>
            </a:fld>
            <a:endParaRPr lang="sv-SE" sz="24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sv-SE" sz="24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1ADE5CC7-A6D4-7D42-8742-DB59BFD81EF7}" type="slidenum">
              <a:rPr lang="sv-SE" sz="2400">
                <a:ea typeface="ヒラギノ角ゴ Pro W3" charset="0"/>
                <a:cs typeface="ヒラギノ角ゴ Pro W3" charset="0"/>
              </a:rPr>
              <a:pPr defTabSz="914400">
                <a:defRPr/>
              </a:pPr>
              <a:t>‹#›</a:t>
            </a:fld>
            <a:endParaRPr lang="sv-SE" sz="240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71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714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50DE8-8320-CB4A-85A8-A6DC9B52D815}" type="datetimeFigureOut">
              <a:rPr lang="sv-SE" smtClean="0">
                <a:solidFill>
                  <a:prstClr val="black"/>
                </a:solidFill>
              </a:rPr>
              <a:pPr/>
              <a:t>2016-09-20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FAED-A3BF-3347-90BC-32898A388E5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0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563" y="1357313"/>
            <a:ext cx="7283450" cy="4889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1563" y="2060575"/>
            <a:ext cx="7615237" cy="4065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3pPr marL="269875" indent="-228600">
              <a:defRPr sz="1800">
                <a:latin typeface="Georgia" pitchFamily="18" charset="0"/>
              </a:defRPr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553200" y="613568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0065CAAD-88B1-42B9-A50A-A61C7D8570E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6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fld id="{2985A1D9-2199-C344-B951-FFED9F9124D1}" type="datetimeFigureOut">
              <a:rPr lang="sv-SE"/>
              <a:pPr>
                <a:defRPr/>
              </a:pPr>
              <a:t>2016-09-20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>
              <a:defRPr/>
            </a:pPr>
            <a:fld id="{59386ACF-9D2C-0F4C-BCEE-79B5F8ECB4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248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3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864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D8D9-AC0B-456B-B02A-98012B407561}" type="datetimeFigureOut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2016-09-20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AC6D-8281-4A56-8052-2C2F55866055}" type="slidenum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99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50DE8-8320-CB4A-85A8-A6DC9B52D815}" type="datetimeFigureOut">
              <a:rPr lang="sv-SE" smtClean="0">
                <a:solidFill>
                  <a:prstClr val="black"/>
                </a:solidFill>
              </a:rPr>
              <a:pPr/>
              <a:t>2016-09-20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FAED-A3BF-3347-90BC-32898A388E5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54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23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D8D9-AC0B-456B-B02A-98012B407561}" type="datetimeFigureOut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2016-09-20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AC6D-8281-4A56-8052-2C2F55866055}" type="slidenum">
              <a:rPr lang="sv-SE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22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5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50DE8-8320-CB4A-85A8-A6DC9B52D815}" type="datetimeFigureOut">
              <a:rPr lang="sv-SE" smtClean="0"/>
              <a:t>2016-09-20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FAED-A3BF-3347-90BC-32898A388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3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50DE8-8320-CB4A-85A8-A6DC9B52D815}" type="datetimeFigureOut">
              <a:rPr lang="sv-SE" smtClean="0"/>
              <a:t>2016-09-20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FAED-A3BF-3347-90BC-32898A388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449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3519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157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43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654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49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4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1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571612"/>
            <a:ext cx="7632000" cy="42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None/>
              <a:defRPr sz="1800" baseline="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67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97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70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theme" Target="../theme/theme10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theme" Target="../theme/theme1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12.xml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theme" Target="../theme/theme8.xm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theme" Target="../theme/theme9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0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5" r:id="rId3"/>
    <p:sldLayoutId id="214748375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3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6" r:id="rId3"/>
    <p:sldLayoutId id="2147483777" r:id="rId4"/>
    <p:sldLayoutId id="2147483800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65863"/>
            <a:ext cx="1082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7" r:id="rId4"/>
    <p:sldLayoutId id="214748380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TRAFIKVERKET_sidfot_till_ppt-ma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6175375"/>
            <a:ext cx="9142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9C7DA757-0934-48F2-905C-8B7DB3F850B9}" type="slidenum">
              <a:rPr lang="sv-SE" sz="800">
                <a:solidFill>
                  <a:prstClr val="white"/>
                </a:solidFill>
                <a:latin typeface="Arial" charset="0"/>
                <a:ea typeface="+mn-ea"/>
              </a:rPr>
              <a:pPr defTabSz="914400">
                <a:defRPr/>
              </a:pPr>
              <a:t>‹#›</a:t>
            </a:fld>
            <a:endParaRPr lang="sv-SE" sz="800" dirty="0">
              <a:solidFill>
                <a:prstClr val="white"/>
              </a:solidFill>
              <a:latin typeface="Arial" charset="0"/>
              <a:ea typeface="+mn-ea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6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  <a:latin typeface="Arial" charset="0"/>
                <a:ea typeface="+mn-ea"/>
              </a:rPr>
              <a:pPr defTabSz="914400">
                <a:defRPr/>
              </a:pPr>
              <a:t>2016-09-20</a:t>
            </a:fld>
            <a:endParaRPr lang="sv-SE" sz="800" dirty="0">
              <a:solidFill>
                <a:prstClr val="white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02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4" r:id="rId2"/>
    <p:sldLayoutId id="2147483725" r:id="rId3"/>
    <p:sldLayoutId id="2147483726" r:id="rId4"/>
    <p:sldLayoutId id="214748379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6C51-2FC1-4A2F-85C7-46E1E7001877}" type="datetimeFigureOut">
              <a:rPr lang="nb-NO" smtClean="0"/>
              <a:t>20.09.2016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D03D-7BD5-4006-BB18-E8B8B90C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0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1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4400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TITLE |  </a:t>
            </a:r>
            <a:fld id="{0DDB5C15-52CC-2E48-9EAB-FAB56F0507D5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defTabSz="914400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21" algn="ctr" defTabSz="457121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42" algn="ctr" defTabSz="457121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62" algn="ctr" defTabSz="457121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484" algn="ctr" defTabSz="457121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164" indent="-228561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1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1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8" indent="-228561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6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3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7" r:id="rId3"/>
    <p:sldLayoutId id="214748374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onvention.org/" TargetMode="External"/><Relationship Id="rId4" Type="http://schemas.openxmlformats.org/officeDocument/2006/relationships/hyperlink" Target="http://www.rotarycapetown2016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5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inger.britt.zeiner@zeiner.n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thegoodparts.files.wordpress.com/2007/11/bruce-springsteen-silence-is-unpatriotic-2.jpg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913" y="1697038"/>
            <a:ext cx="4973637" cy="1660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800" spc="-150" dirty="0" smtClean="0">
                <a:solidFill>
                  <a:srgbClr val="FFFFFF"/>
                </a:solidFill>
                <a:latin typeface="Arial Narrow" panose="020B0606020202030204" pitchFamily="34" charset="0"/>
                <a:cs typeface="Arial Narrow Bold"/>
              </a:rPr>
              <a:t>PR, </a:t>
            </a:r>
            <a:r>
              <a:rPr lang="en-US" sz="4800" spc="-15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Arial Narrow Bold"/>
              </a:rPr>
              <a:t>kommunikasjon</a:t>
            </a:r>
            <a:r>
              <a:rPr lang="en-US" sz="4800" spc="-150" dirty="0" smtClean="0">
                <a:solidFill>
                  <a:srgbClr val="FFFFFF"/>
                </a:solidFill>
                <a:latin typeface="Arial Narrow" panose="020B0606020202030204" pitchFamily="34" charset="0"/>
                <a:cs typeface="Arial Narrow Bold"/>
              </a:rPr>
              <a:t>   og </a:t>
            </a:r>
            <a:r>
              <a:rPr lang="en-US" sz="4800" spc="-15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Arial Narrow Bold"/>
              </a:rPr>
              <a:t>omdømme</a:t>
            </a:r>
            <a:r>
              <a:rPr lang="en-US" sz="4800" spc="-150" dirty="0" smtClean="0">
                <a:solidFill>
                  <a:srgbClr val="FFFFFF"/>
                </a:solidFill>
                <a:latin typeface="Arial Narrow" panose="020B0606020202030204" pitchFamily="34" charset="0"/>
                <a:cs typeface="Arial Narrow Bold"/>
              </a:rPr>
              <a:t>                                                   </a:t>
            </a:r>
            <a:endParaRPr lang="en-US" sz="4800" spc="-150" dirty="0">
              <a:solidFill>
                <a:srgbClr val="FFFFFF"/>
              </a:solidFill>
              <a:latin typeface="Arial Narrow" panose="020B0606020202030204" pitchFamily="34" charset="0"/>
              <a:cs typeface="Arial Narrow Bold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88912" y="3427413"/>
            <a:ext cx="7572337" cy="21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Arial" pitchFamily="34" charset="0"/>
              </a:rPr>
              <a:t>Distriktskonferanse</a:t>
            </a:r>
            <a:r>
              <a:rPr lang="en-US" sz="360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itchFamily="34" charset="0"/>
              </a:rPr>
              <a:t> D2275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itchFamily="34" charset="0"/>
              </a:rPr>
              <a:t>18. September  2016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itchFamily="34" charset="0"/>
              </a:rPr>
              <a:t>Ass. Rotary Public Image Coordinator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itchFamily="34" charset="0"/>
              </a:rPr>
              <a:t>Inger-Britt Zeiner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0" y="990599"/>
            <a:ext cx="9101869" cy="6138863"/>
            <a:chOff x="1287672" y="871658"/>
            <a:chExt cx="7869224" cy="5225969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672" y="871658"/>
              <a:ext cx="7869224" cy="522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1975331" y="1464531"/>
              <a:ext cx="2360767" cy="91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eaLnBrk="0" hangingPunct="0"/>
              <a:r>
                <a:rPr lang="en-US" sz="3200" b="1" dirty="0" err="1" smtClean="0">
                  <a:solidFill>
                    <a:srgbClr val="898989"/>
                  </a:solidFill>
                  <a:latin typeface="Arial Narrow" charset="0"/>
                </a:rPr>
                <a:t>Aldri</a:t>
              </a:r>
              <a:r>
                <a:rPr lang="en-US" sz="3200" b="1" dirty="0" smtClean="0">
                  <a:solidFill>
                    <a:srgbClr val="898989"/>
                  </a:solidFill>
                  <a:latin typeface="Arial Narrow" charset="0"/>
                </a:rPr>
                <a:t> </a:t>
              </a:r>
              <a:r>
                <a:rPr lang="en-US" sz="3200" b="1" dirty="0" err="1" smtClean="0">
                  <a:solidFill>
                    <a:srgbClr val="898989"/>
                  </a:solidFill>
                  <a:latin typeface="Arial Narrow" charset="0"/>
                </a:rPr>
                <a:t>hørt</a:t>
              </a:r>
              <a:r>
                <a:rPr lang="en-US" sz="3200" b="1" dirty="0" smtClean="0">
                  <a:solidFill>
                    <a:srgbClr val="898989"/>
                  </a:solidFill>
                  <a:latin typeface="Arial Narrow" charset="0"/>
                </a:rPr>
                <a:t> om </a:t>
              </a:r>
              <a:r>
                <a:rPr lang="en-US" sz="3200" b="1" dirty="0">
                  <a:solidFill>
                    <a:srgbClr val="898989"/>
                  </a:solidFill>
                  <a:latin typeface="Arial Narrow" charset="0"/>
                </a:rPr>
                <a:t>Rotary</a:t>
              </a:r>
            </a:p>
          </p:txBody>
        </p:sp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4573123" y="1464531"/>
              <a:ext cx="2057375" cy="91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eaLnBrk="0" hangingPunct="0"/>
              <a:r>
                <a:rPr lang="en-US" sz="3200" b="1" dirty="0" err="1" smtClean="0">
                  <a:solidFill>
                    <a:srgbClr val="0070C0"/>
                  </a:solidFill>
                  <a:latin typeface="Arial Narrow" charset="0"/>
                </a:rPr>
                <a:t>Kjenner</a:t>
              </a:r>
              <a:r>
                <a:rPr lang="en-US" sz="3200" b="1" dirty="0" smtClean="0">
                  <a:solidFill>
                    <a:srgbClr val="0070C0"/>
                  </a:solidFill>
                  <a:latin typeface="Arial Narrow" charset="0"/>
                </a:rPr>
                <a:t> bare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 Narrow" charset="0"/>
                </a:rPr>
                <a:t>navnet</a:t>
              </a:r>
              <a:endParaRPr lang="en-US" sz="3200" dirty="0">
                <a:solidFill>
                  <a:srgbClr val="958D85"/>
                </a:solidFill>
                <a:latin typeface="Arial Narrow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30498" y="1454124"/>
              <a:ext cx="2142704" cy="91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hangingPunct="0"/>
              <a:r>
                <a:rPr lang="en-US" sz="3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Kjenner</a:t>
              </a:r>
              <a:r>
                <a:rPr lang="en-US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 </a:t>
              </a:r>
              <a:r>
                <a:rPr lang="en-US" sz="3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litt</a:t>
              </a:r>
              <a:r>
                <a:rPr lang="en-US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 </a:t>
              </a:r>
              <a:r>
                <a:rPr lang="en-US" sz="3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til</a:t>
              </a:r>
              <a:r>
                <a:rPr lang="en-US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 Rotary</a:t>
              </a:r>
              <a:endPara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5368" name="Left Brace 14"/>
            <p:cNvSpPr>
              <a:spLocks/>
            </p:cNvSpPr>
            <p:nvPr/>
          </p:nvSpPr>
          <p:spPr bwMode="auto">
            <a:xfrm rot="5400000">
              <a:off x="3090385" y="1493109"/>
              <a:ext cx="178063" cy="2324662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69" name="Left Brace 1"/>
            <p:cNvSpPr>
              <a:spLocks/>
            </p:cNvSpPr>
            <p:nvPr/>
          </p:nvSpPr>
          <p:spPr bwMode="auto">
            <a:xfrm rot="5400000">
              <a:off x="5478347" y="1573724"/>
              <a:ext cx="262730" cy="2216554"/>
            </a:xfrm>
            <a:prstGeom prst="leftBrace">
              <a:avLst>
                <a:gd name="adj1" fmla="val 828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0" name="Left Brace 13"/>
            <p:cNvSpPr>
              <a:spLocks/>
            </p:cNvSpPr>
            <p:nvPr/>
          </p:nvSpPr>
          <p:spPr bwMode="auto">
            <a:xfrm rot="5400000">
              <a:off x="7536977" y="2051736"/>
              <a:ext cx="250825" cy="113464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69342" y="443345"/>
            <a:ext cx="9379527" cy="547255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Arial Narrow" charset="0"/>
                <a:ea typeface="MS PGothic" charset="0"/>
                <a:cs typeface="Arial Narrow" charset="0"/>
              </a:rPr>
              <a:t>HVA MED ROTARY I DAGENS MEDIEBILDE ?</a:t>
            </a:r>
            <a:endParaRPr lang="en-US" sz="3600" dirty="0">
              <a:latin typeface="Arial Narrow" charset="0"/>
              <a:ea typeface="MS PGothic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4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 descr="thumbnai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429000" cy="5168900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673475" y="1659575"/>
            <a:ext cx="4919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 sz="3200" i="1" dirty="0">
              <a:solidFill>
                <a:srgbClr val="58585A"/>
              </a:solidFill>
              <a:latin typeface="Georgia" panose="02040502050405020303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657600" y="1180619"/>
            <a:ext cx="52664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Vi </a:t>
            </a:r>
            <a:r>
              <a:rPr lang="en-US" sz="3200" b="1" dirty="0" err="1" smtClean="0">
                <a:solidFill>
                  <a:srgbClr val="58585A"/>
                </a:solidFill>
                <a:latin typeface="Arial Narrow" charset="0"/>
              </a:rPr>
              <a:t>får</a:t>
            </a:r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 </a:t>
            </a:r>
            <a:r>
              <a:rPr lang="en-US" sz="3200" b="1" dirty="0" err="1" smtClean="0">
                <a:solidFill>
                  <a:srgbClr val="58585A"/>
                </a:solidFill>
                <a:latin typeface="Arial Narrow" charset="0"/>
              </a:rPr>
              <a:t>ikke</a:t>
            </a:r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 full </a:t>
            </a:r>
            <a:r>
              <a:rPr lang="en-US" sz="3200" b="1" dirty="0" err="1" smtClean="0">
                <a:solidFill>
                  <a:srgbClr val="58585A"/>
                </a:solidFill>
                <a:latin typeface="Arial Narrow" charset="0"/>
              </a:rPr>
              <a:t>oppmerksomhet</a:t>
            </a:r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 for </a:t>
            </a:r>
            <a:r>
              <a:rPr lang="en-US" sz="3200" b="1" dirty="0" err="1" smtClean="0">
                <a:solidFill>
                  <a:srgbClr val="58585A"/>
                </a:solidFill>
                <a:latin typeface="Arial Narrow" charset="0"/>
              </a:rPr>
              <a:t>vårt</a:t>
            </a:r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 </a:t>
            </a:r>
            <a:r>
              <a:rPr lang="en-US" sz="3200" b="1" dirty="0" err="1" smtClean="0">
                <a:solidFill>
                  <a:srgbClr val="58585A"/>
                </a:solidFill>
                <a:latin typeface="Arial Narrow" charset="0"/>
              </a:rPr>
              <a:t>arbeid</a:t>
            </a:r>
            <a:r>
              <a:rPr lang="en-US" sz="3200" b="1" dirty="0" smtClean="0">
                <a:solidFill>
                  <a:srgbClr val="58585A"/>
                </a:solidFill>
                <a:latin typeface="Arial Narrow" charset="0"/>
              </a:rPr>
              <a:t> </a:t>
            </a:r>
          </a:p>
          <a:p>
            <a:r>
              <a:rPr lang="en-US" sz="4400" b="1" dirty="0" smtClean="0">
                <a:solidFill>
                  <a:srgbClr val="58585A"/>
                </a:solidFill>
                <a:latin typeface="Arial Narrow" charset="0"/>
              </a:rPr>
              <a:t> </a:t>
            </a:r>
          </a:p>
          <a:p>
            <a:r>
              <a:rPr lang="en-US" sz="4400" b="1" dirty="0" smtClean="0">
                <a:solidFill>
                  <a:srgbClr val="58585A"/>
                </a:solidFill>
                <a:latin typeface="Arial Narrow" charset="0"/>
              </a:rPr>
              <a:t>VANSKELIGERE Å OPPNÅ VÅRT </a:t>
            </a:r>
            <a:r>
              <a:rPr lang="en-US" sz="4400" b="1" dirty="0" smtClean="0">
                <a:solidFill>
                  <a:srgbClr val="D91B5C"/>
                </a:solidFill>
                <a:latin typeface="Arial Narrow" charset="0"/>
              </a:rPr>
              <a:t>FULLE POTENSIALE</a:t>
            </a:r>
            <a:endParaRPr lang="en-US" sz="4400" b="1" dirty="0">
              <a:solidFill>
                <a:srgbClr val="D91B5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76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144588" y="1126040"/>
            <a:ext cx="6859587" cy="14409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sv-SE" sz="2400" dirty="0" smtClean="0">
                <a:solidFill>
                  <a:prstClr val="black"/>
                </a:solidFill>
                <a:latin typeface="Arial Narrow"/>
                <a:cs typeface="Arial Narrow"/>
              </a:rPr>
              <a:t>OPPFATTET INNTRYKK</a:t>
            </a:r>
            <a:endParaRPr lang="sv-SE" sz="24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 defTabSz="914400">
              <a:defRPr/>
            </a:pPr>
            <a:endParaRPr lang="sv-SE" sz="1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 defTabSz="914400">
              <a:defRPr/>
            </a:pPr>
            <a:r>
              <a:rPr lang="sv-SE" sz="1400" dirty="0" smtClean="0">
                <a:solidFill>
                  <a:prstClr val="black"/>
                </a:solidFill>
                <a:latin typeface="Arial Narrow"/>
                <a:cs typeface="Arial Narrow"/>
              </a:rPr>
              <a:t>Det inntrykket av organisasjonen som omverdenen har.  Det oppfattede inntrykket er det som andre velger å se. </a:t>
            </a:r>
            <a:endParaRPr lang="sv-SE"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157288" y="2566987"/>
            <a:ext cx="6846887" cy="1509713"/>
          </a:xfrm>
          <a:prstGeom prst="rect">
            <a:avLst/>
          </a:prstGeom>
          <a:solidFill>
            <a:srgbClr val="005DAA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sv-SE" sz="2400" dirty="0" smtClean="0">
                <a:solidFill>
                  <a:prstClr val="white"/>
                </a:solidFill>
                <a:latin typeface="Arial Narrow"/>
                <a:cs typeface="Arial Narrow"/>
              </a:rPr>
              <a:t>FORMIDLET INNTRYKK</a:t>
            </a:r>
            <a:endParaRPr lang="sv-SE" sz="24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 defTabSz="914400">
              <a:defRPr/>
            </a:pPr>
            <a:endParaRPr lang="sv-SE" sz="10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 defTabSz="914400">
              <a:defRPr/>
            </a:pP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Det bildet 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som vi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velger å vise frem – bevisst eller ubevisst.  Formidles av oss selv, men også av </a:t>
            </a:r>
          </a:p>
          <a:p>
            <a:pPr algn="ctr" defTabSz="914400">
              <a:defRPr/>
            </a:pP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media , 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på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sosiale 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medier,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medlemmer  og rykter…</a:t>
            </a:r>
            <a:endParaRPr lang="sv-SE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157288" y="4076700"/>
            <a:ext cx="6883400" cy="141264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sv-SE" sz="2400" dirty="0" smtClean="0">
                <a:solidFill>
                  <a:prstClr val="white"/>
                </a:solidFill>
                <a:latin typeface="Arial Narrow"/>
                <a:cs typeface="Arial Narrow"/>
              </a:rPr>
              <a:t>VIRKELIG BILDE</a:t>
            </a:r>
            <a:endParaRPr lang="sv-SE" sz="24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 defTabSz="914400">
              <a:defRPr/>
            </a:pPr>
            <a:r>
              <a:rPr lang="sv-SE" sz="1200" dirty="0">
                <a:solidFill>
                  <a:prstClr val="white"/>
                </a:solidFill>
                <a:latin typeface="Arial Narrow"/>
                <a:cs typeface="Arial Narrow"/>
              </a:rPr>
              <a:t/>
            </a:r>
            <a:br>
              <a:rPr lang="sv-SE" sz="1200" dirty="0">
                <a:solidFill>
                  <a:prstClr val="white"/>
                </a:solidFill>
                <a:latin typeface="Arial Narrow"/>
                <a:cs typeface="Arial Narrow"/>
              </a:rPr>
            </a:b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Det vi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gjør. Hele 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vår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organsiasjon. Alle målsetninger, prosjekt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,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planlegging og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/>
            </a:r>
            <a:b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</a:b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 aktiviteter.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Alle medlemmer. Våre </a:t>
            </a:r>
            <a:r>
              <a:rPr lang="sv-SE" sz="1400" dirty="0">
                <a:solidFill>
                  <a:prstClr val="white"/>
                </a:solidFill>
                <a:latin typeface="Arial Narrow"/>
                <a:cs typeface="Arial Narrow"/>
              </a:rPr>
              <a:t>system </a:t>
            </a:r>
            <a:r>
              <a:rPr lang="sv-SE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og verktøy.  </a:t>
            </a:r>
            <a:endParaRPr lang="sv-SE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7108" name="textruta 1"/>
          <p:cNvSpPr txBox="1">
            <a:spLocks noChangeArrowheads="1"/>
          </p:cNvSpPr>
          <p:nvPr/>
        </p:nvSpPr>
        <p:spPr bwMode="auto">
          <a:xfrm>
            <a:off x="-3368675" y="5464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/>
            <a:r>
              <a:rPr lang="sv-SE" sz="1800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</a:p>
        </p:txBody>
      </p:sp>
      <p:pic>
        <p:nvPicPr>
          <p:cNvPr id="47109" name="Bildobjekt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50963" y="4076700"/>
            <a:ext cx="3444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6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571750" y="1928813"/>
            <a:ext cx="4143375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v-SE" sz="240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71750" y="928688"/>
            <a:ext cx="4143375" cy="1009650"/>
          </a:xfrm>
          <a:prstGeom prst="rect">
            <a:avLst/>
          </a:prstGeom>
          <a:solidFill>
            <a:srgbClr val="005DA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sv-SE" sz="240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pic>
        <p:nvPicPr>
          <p:cNvPr id="48131" name="Bildobjekt 14" descr="p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6125" y="1500188"/>
            <a:ext cx="8901113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ruta 4"/>
          <p:cNvSpPr txBox="1">
            <a:spLocks noChangeArrowheads="1"/>
          </p:cNvSpPr>
          <p:nvPr/>
        </p:nvSpPr>
        <p:spPr bwMode="auto">
          <a:xfrm>
            <a:off x="-857250" y="2357438"/>
            <a:ext cx="2786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 eaLnBrk="1" hangingPunct="1"/>
            <a:r>
              <a:rPr lang="en-US" sz="3300" dirty="0" err="1" smtClean="0">
                <a:solidFill>
                  <a:srgbClr val="191919"/>
                </a:solidFill>
                <a:latin typeface="Georgia"/>
                <a:cs typeface="Georgia"/>
              </a:rPr>
              <a:t>Budskap</a:t>
            </a:r>
            <a:endParaRPr lang="sv-SE" sz="3300" dirty="0" smtClean="0">
              <a:solidFill>
                <a:srgbClr val="191919"/>
              </a:solidFill>
              <a:latin typeface="Georgia"/>
              <a:cs typeface="Georgia"/>
            </a:endParaRPr>
          </a:p>
        </p:txBody>
      </p:sp>
      <p:sp>
        <p:nvSpPr>
          <p:cNvPr id="48133" name="textruta 4"/>
          <p:cNvSpPr txBox="1">
            <a:spLocks noChangeArrowheads="1"/>
          </p:cNvSpPr>
          <p:nvPr/>
        </p:nvSpPr>
        <p:spPr bwMode="auto">
          <a:xfrm>
            <a:off x="3929063" y="928688"/>
            <a:ext cx="2786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 eaLnBrk="1" hangingPunct="1"/>
            <a:r>
              <a:rPr lang="en-US" sz="2000" dirty="0" err="1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Kontrollert</a:t>
            </a:r>
            <a:r>
              <a:rPr lang="en-US" sz="2000" dirty="0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informasjonsstrøm</a:t>
            </a:r>
            <a:endParaRPr lang="sv-SE" sz="2000" dirty="0" smtClean="0">
              <a:solidFill>
                <a:srgbClr val="FFFFFF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48134" name="textruta 5"/>
          <p:cNvSpPr txBox="1">
            <a:spLocks noChangeArrowheads="1"/>
          </p:cNvSpPr>
          <p:nvPr/>
        </p:nvSpPr>
        <p:spPr bwMode="auto">
          <a:xfrm>
            <a:off x="3929063" y="5857875"/>
            <a:ext cx="2786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 eaLnBrk="1" hangingPunct="1"/>
            <a:r>
              <a:rPr lang="sv-SE" sz="2000" dirty="0" smtClean="0">
                <a:solidFill>
                  <a:srgbClr val="191919"/>
                </a:solidFill>
                <a:latin typeface="Arial Narrow" charset="0"/>
                <a:cs typeface="Arial Narrow" charset="0"/>
              </a:rPr>
              <a:t>Ukontrollert informasjonsstrøm</a:t>
            </a:r>
          </a:p>
        </p:txBody>
      </p:sp>
      <p:pic>
        <p:nvPicPr>
          <p:cNvPr id="48135" name="Bildobjekt 16" descr="silhuetter.png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2357438"/>
            <a:ext cx="1785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>
            <a:spLocks noChangeArrowheads="1"/>
          </p:cNvSpPr>
          <p:nvPr/>
        </p:nvSpPr>
        <p:spPr bwMode="auto">
          <a:xfrm rot="-1013853">
            <a:off x="3241675" y="2763838"/>
            <a:ext cx="317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/>
            <a:r>
              <a:rPr lang="sv-SE" sz="2200" b="1" i="1" dirty="0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Det er ikke det du sier som er det viktige. Det er det som andre sier når du har gått derfra.</a:t>
            </a:r>
          </a:p>
        </p:txBody>
      </p:sp>
    </p:spTree>
    <p:extLst>
      <p:ext uri="{BB962C8B-B14F-4D97-AF65-F5344CB8AC3E}">
        <p14:creationId xmlns:p14="http://schemas.microsoft.com/office/powerpoint/2010/main" val="4120208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077913" y="2212014"/>
            <a:ext cx="78755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Hvilke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er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de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forutinntatte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meningene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om Rotary ?</a:t>
            </a:r>
            <a:endParaRPr lang="en-US" sz="36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sz="3600" dirty="0">
              <a:solidFill>
                <a:srgbClr val="585858"/>
              </a:solidFill>
              <a:latin typeface="Georgia" pitchFamily="18" charset="0"/>
            </a:endParaRPr>
          </a:p>
          <a:p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Hvem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forsterker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rgbClr val="585858"/>
                </a:solidFill>
                <a:latin typeface="Georgia" pitchFamily="18" charset="0"/>
              </a:rPr>
              <a:t>dem</a:t>
            </a: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? 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Og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hvordan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påvirker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det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våre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muligheter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til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å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rekruttere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nye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medlemmer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og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utvikle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rgbClr val="585858"/>
                </a:solidFill>
                <a:latin typeface="Georgia" pitchFamily="18" charset="0"/>
              </a:rPr>
              <a:t>organisasjonen</a:t>
            </a:r>
            <a:r>
              <a:rPr lang="en-US" sz="2400" dirty="0" smtClean="0">
                <a:solidFill>
                  <a:srgbClr val="585858"/>
                </a:solidFill>
                <a:latin typeface="Georgia" pitchFamily="18" charset="0"/>
              </a:rPr>
              <a:t> ?</a:t>
            </a: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8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/>
          <p:cNvSpPr txBox="1"/>
          <p:nvPr/>
        </p:nvSpPr>
        <p:spPr>
          <a:xfrm>
            <a:off x="395536" y="2798278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4800" dirty="0" smtClean="0">
                <a:latin typeface="Georgia" panose="02040502050405020303" pitchFamily="18" charset="0"/>
                <a:cs typeface="Garamond"/>
              </a:rPr>
              <a:t>Rotarys Strategiske plan</a:t>
            </a:r>
            <a:endParaRPr lang="sv-SE" sz="4800" dirty="0">
              <a:latin typeface="Georgia" panose="02040502050405020303" pitchFamily="18" charset="0"/>
              <a:cs typeface="Garamond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6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4.03.14 STRAT-plan-si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13997"/>
            <a:ext cx="5043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14.03.14 STRAT-plan-sid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5328592" cy="689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691376" y="457200"/>
            <a:ext cx="8118087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b-NO" sz="2800" dirty="0" smtClean="0"/>
              <a:t> </a:t>
            </a:r>
            <a:r>
              <a:rPr lang="nb-NO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FORSTERKE PROFIL, PR OG OMDØMME</a:t>
            </a:r>
            <a:endParaRPr lang="nb-NO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862013" y="1219200"/>
            <a:ext cx="8281987" cy="477678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3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Forene profil og merkevareforståelse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Fremme handlingsorienterte prosjekt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Fremme våre 5 kjerneverdier - fellesskap, integritet, mangfold, tjeneste og lederskap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Vektlegge yrkestjeneste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Oppmuntre klubbene til å markedsføre sine nettverk og signaturprosjekt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000" dirty="0" smtClean="0"/>
          </a:p>
          <a:p>
            <a:pPr marL="0" indent="0">
              <a:buNone/>
            </a:pPr>
            <a:endParaRPr lang="nb-NO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5576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981307" y="457200"/>
            <a:ext cx="7727795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b-NO" sz="2800" dirty="0" smtClean="0"/>
              <a:t> </a:t>
            </a:r>
            <a:r>
              <a:rPr lang="nb-NO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KJERNEVERDIER - IDENTITET</a:t>
            </a:r>
            <a:endParaRPr lang="nb-NO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546411" y="1219200"/>
            <a:ext cx="8285355" cy="477678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Å </a:t>
            </a:r>
            <a:r>
              <a:rPr lang="nb-NO" sz="3000" dirty="0" smtClean="0">
                <a:latin typeface="Georgia" panose="02040502050405020303" pitchFamily="18" charset="0"/>
              </a:rPr>
              <a:t>styrke </a:t>
            </a:r>
            <a:r>
              <a:rPr lang="nb-NO" sz="3000" dirty="0" err="1" smtClean="0">
                <a:latin typeface="Georgia" panose="02040502050405020303" pitchFamily="18" charset="0"/>
              </a:rPr>
              <a:t>Rotary’s</a:t>
            </a:r>
            <a:r>
              <a:rPr lang="nb-NO" sz="3000" dirty="0" smtClean="0">
                <a:latin typeface="Georgia" panose="02040502050405020303" pitchFamily="18" charset="0"/>
              </a:rPr>
              <a:t> identitet og profil</a:t>
            </a:r>
            <a:r>
              <a:rPr lang="nb-NO" sz="3000" b="0" dirty="0" smtClean="0">
                <a:latin typeface="Georgia" panose="02040502050405020303" pitchFamily="18" charset="0"/>
              </a:rPr>
              <a:t> i markedet - en av </a:t>
            </a:r>
            <a:r>
              <a:rPr lang="nb-NO" sz="3000" dirty="0" smtClean="0">
                <a:latin typeface="Georgia" panose="02040502050405020303" pitchFamily="18" charset="0"/>
              </a:rPr>
              <a:t>hovedoppgavene</a:t>
            </a:r>
            <a:r>
              <a:rPr lang="nb-NO" sz="3000" b="0" dirty="0" smtClean="0">
                <a:latin typeface="Georgia" panose="02040502050405020303" pitchFamily="18" charset="0"/>
              </a:rPr>
              <a:t> inn i en ny fremtid for Rotary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Rotary i Norge stå sammen for å få oppmerksomhet i det nasjonale bildet, fra media både lokalt og nasjonalt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Omdømme er ikke noe man kjøper, det er noe man </a:t>
            </a:r>
            <a:r>
              <a:rPr lang="nb-NO" sz="3000" dirty="0" smtClean="0">
                <a:latin typeface="Georgia" panose="02040502050405020303" pitchFamily="18" charset="0"/>
              </a:rPr>
              <a:t>fortjener</a:t>
            </a:r>
          </a:p>
          <a:p>
            <a:pPr marL="0" indent="0">
              <a:buNone/>
            </a:pPr>
            <a:endParaRPr lang="nb-NO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40248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ruta 4"/>
          <p:cNvSpPr txBox="1">
            <a:spLocks noChangeArrowheads="1"/>
          </p:cNvSpPr>
          <p:nvPr/>
        </p:nvSpPr>
        <p:spPr bwMode="auto">
          <a:xfrm>
            <a:off x="345388" y="1545589"/>
            <a:ext cx="7419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3600" dirty="0" smtClean="0">
                <a:latin typeface="Georgia"/>
                <a:cs typeface="Georgia"/>
              </a:rPr>
              <a:t>Godt arbeid med kommunikasjon </a:t>
            </a:r>
          </a:p>
          <a:p>
            <a:r>
              <a:rPr lang="sv-SE" sz="3600" dirty="0" smtClean="0">
                <a:latin typeface="Georgia"/>
                <a:cs typeface="Georgia"/>
              </a:rPr>
              <a:t>kan løse problem og spare tid</a:t>
            </a:r>
            <a:endParaRPr lang="sv-SE" sz="3600" dirty="0">
              <a:latin typeface="Georgia"/>
              <a:cs typeface="Georgia"/>
            </a:endParaRPr>
          </a:p>
        </p:txBody>
      </p:sp>
      <p:pic>
        <p:nvPicPr>
          <p:cNvPr id="31748" name="Bildobjekt 4" descr="grottman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060" y="3644460"/>
            <a:ext cx="44291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5219963" y="3051484"/>
            <a:ext cx="4071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400" dirty="0" smtClean="0">
                <a:solidFill>
                  <a:srgbClr val="005DAA"/>
                </a:solidFill>
                <a:latin typeface="Georgia"/>
                <a:cs typeface="Georgia"/>
              </a:rPr>
              <a:t>”Har ikke tid – må </a:t>
            </a:r>
          </a:p>
          <a:p>
            <a:pPr>
              <a:defRPr/>
            </a:pPr>
            <a:r>
              <a:rPr lang="sv-SE" sz="2400" dirty="0" smtClean="0">
                <a:solidFill>
                  <a:srgbClr val="005DAA"/>
                </a:solidFill>
                <a:latin typeface="Georgia"/>
                <a:cs typeface="Georgia"/>
              </a:rPr>
              <a:t>  jobbe.”</a:t>
            </a:r>
            <a:endParaRPr lang="sv-SE" sz="2400" dirty="0">
              <a:solidFill>
                <a:srgbClr val="005DAA"/>
              </a:solidFill>
              <a:latin typeface="Georgia"/>
              <a:cs typeface="Georgia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68080" y="1511336"/>
            <a:ext cx="508442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AUGUST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Membership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New Club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Develop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-</a:t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ment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SEPTEMBER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Basic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Education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Literacy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OCTOBER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Economic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Community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Development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NOVEMBER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Rotary Foundation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DECEMBER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Disease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Prevention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Treatment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57288" y="1503409"/>
            <a:ext cx="380074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JANUARY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Vocational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Service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FEBRUARY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Peace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Conflict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Prevention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/</a:t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Resolution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MARCH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Water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Sanitation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APRIL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Maternal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Child Health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MAY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Youth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Service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JUNE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Rotary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Fellowships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DET FORELIGGER EN KALENDER MED MÅNEDSTEMA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4867821" y="1706563"/>
            <a:ext cx="4198341" cy="40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Nyheter</a:t>
            </a: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Lokale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prosjekt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og arrangement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Rotarys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Fredscentre</a:t>
            </a: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Shelterbox</a:t>
            </a: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Ungdomutvekslingen</a:t>
            </a: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The Rotary Foundation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Polio Plus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Nettverket</a:t>
            </a: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Internasjonale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prosjekt</a:t>
            </a: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endParaRPr lang="sv-SE" sz="2200" dirty="0">
              <a:latin typeface="Georgia"/>
              <a:cs typeface="Georgia"/>
            </a:endParaRPr>
          </a:p>
          <a:p>
            <a:r>
              <a:rPr lang="sv-SE" sz="2200" dirty="0">
                <a:latin typeface="Georgia"/>
                <a:cs typeface="Georgia"/>
              </a:rPr>
              <a:t>DIN </a:t>
            </a:r>
            <a:r>
              <a:rPr lang="sv-SE" sz="2200" dirty="0" smtClean="0">
                <a:latin typeface="Georgia"/>
                <a:cs typeface="Georgia"/>
              </a:rPr>
              <a:t>Rotary historie</a:t>
            </a:r>
            <a:endParaRPr lang="sv-SE" sz="2200" dirty="0">
              <a:latin typeface="Georgia"/>
              <a:cs typeface="Georgia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454801"/>
            <a:ext cx="87645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BUDSKAPET… HVA SKAL VI FORTELLE OM?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867821" y="1725807"/>
            <a:ext cx="184666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sv-SE" sz="280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9038" y="2544836"/>
            <a:ext cx="4198341" cy="18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v-SE" sz="2200" dirty="0" smtClean="0">
                <a:solidFill>
                  <a:srgbClr val="000000"/>
                </a:solidFill>
                <a:latin typeface="Georgia" pitchFamily="18" charset="0"/>
              </a:rPr>
              <a:t>Vi må skape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v-SE" sz="5000" dirty="0" smtClean="0">
                <a:solidFill>
                  <a:srgbClr val="000000"/>
                </a:solidFill>
                <a:latin typeface="Georgia" pitchFamily="18" charset="0"/>
              </a:rPr>
              <a:t>STOLTHET</a:t>
            </a:r>
            <a:endParaRPr lang="en-US" sz="5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0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3362" y="2228627"/>
            <a:ext cx="5256585" cy="64327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FFFFFF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FFFFFF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FFFFFF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FFFFFF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”I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joined</a:t>
            </a: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 for Rotary Business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Network</a:t>
            </a: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 and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stayed</a:t>
            </a: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to</a:t>
            </a: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change</a:t>
            </a:r>
            <a:r>
              <a:rPr 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 the </a:t>
            </a:r>
            <a:r>
              <a:rPr lang="sv-SE" sz="4000" dirty="0" err="1" smtClean="0">
                <a:solidFill>
                  <a:schemeClr val="tx1"/>
                </a:solidFill>
                <a:latin typeface="Cambria"/>
                <a:cs typeface="Cambria"/>
              </a:rPr>
              <a:t>world</a:t>
            </a:r>
            <a:r>
              <a:rPr lang="ja-JP" altLang="sv-SE" sz="4000" dirty="0" smtClean="0">
                <a:solidFill>
                  <a:schemeClr val="tx1"/>
                </a:solidFill>
                <a:latin typeface="Cambria"/>
                <a:cs typeface="Cambria"/>
              </a:rPr>
              <a:t>“</a:t>
            </a:r>
            <a:endParaRPr lang="sv-SE" sz="4000" i="1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algn="r" eaLnBrk="1" hangingPunct="1">
              <a:buFontTx/>
              <a:buNone/>
              <a:defRPr/>
            </a:pPr>
            <a:r>
              <a:rPr lang="sv-SE" sz="4000" i="1" dirty="0" smtClean="0">
                <a:solidFill>
                  <a:schemeClr val="tx1"/>
                </a:solidFill>
                <a:latin typeface="Cambria"/>
                <a:cs typeface="Cambria"/>
              </a:rPr>
              <a:t/>
            </a:r>
            <a:br>
              <a:rPr lang="sv-SE" sz="4000" i="1" dirty="0" smtClean="0">
                <a:solidFill>
                  <a:schemeClr val="tx1"/>
                </a:solidFill>
                <a:latin typeface="Cambria"/>
                <a:cs typeface="Cambria"/>
              </a:rPr>
            </a:br>
            <a:r>
              <a:rPr lang="sv-SE" sz="2000" i="1" dirty="0" smtClean="0">
                <a:solidFill>
                  <a:schemeClr val="tx1"/>
                </a:solidFill>
                <a:latin typeface="Cambria"/>
                <a:cs typeface="Cambria"/>
              </a:rPr>
              <a:t>Kalyan </a:t>
            </a:r>
            <a:r>
              <a:rPr lang="sv-SE" sz="2000" i="1" dirty="0" err="1" smtClean="0">
                <a:solidFill>
                  <a:schemeClr val="tx1"/>
                </a:solidFill>
                <a:latin typeface="Cambria"/>
                <a:cs typeface="Cambria"/>
              </a:rPr>
              <a:t>Banerjee</a:t>
            </a:r>
            <a:endParaRPr lang="sv-SE" sz="2000" i="1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algn="r" eaLnBrk="1" hangingPunct="1">
              <a:buFontTx/>
              <a:buNone/>
              <a:defRPr/>
            </a:pPr>
            <a:r>
              <a:rPr lang="sv-SE" sz="2000" i="1" dirty="0" smtClean="0">
                <a:solidFill>
                  <a:schemeClr val="tx1"/>
                </a:solidFill>
                <a:latin typeface="Cambria"/>
                <a:cs typeface="Cambria"/>
              </a:rPr>
              <a:t>RI President år 2012</a:t>
            </a:r>
          </a:p>
          <a:p>
            <a:pPr algn="r" eaLnBrk="1" hangingPunct="1">
              <a:buFontTx/>
              <a:buNone/>
              <a:defRPr/>
            </a:pPr>
            <a:endParaRPr lang="sv-SE" i="1" dirty="0" smtClean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5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995" y="0"/>
            <a:ext cx="3430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162630"/>
            <a:ext cx="8229600" cy="3396341"/>
          </a:xfrm>
        </p:spPr>
        <p:txBody>
          <a:bodyPr/>
          <a:lstStyle/>
          <a:p>
            <a:pPr marL="0" indent="0">
              <a:buNone/>
            </a:pPr>
            <a:r>
              <a:rPr lang="sv-SE" sz="4500" dirty="0" smtClean="0">
                <a:latin typeface="Georgia"/>
                <a:cs typeface="Georgia"/>
              </a:rPr>
              <a:t>Målsetninger for Rotarys kommunikasjon 2016/17</a:t>
            </a:r>
            <a:endParaRPr lang="sv-SE" sz="4500" dirty="0">
              <a:latin typeface="Georgia"/>
              <a:cs typeface="Georgia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4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0540" y="289367"/>
            <a:ext cx="7283450" cy="677220"/>
          </a:xfrm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2016/17 JOHN GERM</a:t>
            </a:r>
            <a:endParaRPr lang="sv-SE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Bildobjekt 3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3240360" cy="404642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7544" y="1556792"/>
            <a:ext cx="4613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Clubs must achieve 1 of the following goals</a:t>
            </a:r>
            <a:r>
              <a:rPr lang="sv-SE" sz="2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:</a:t>
            </a:r>
          </a:p>
          <a:p>
            <a:pPr marL="285750" indent="-285750" defTabSz="914400">
              <a:buFontTx/>
              <a:buChar char="-"/>
            </a:pPr>
            <a:endParaRPr lang="sv-SE" sz="2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marL="285750" indent="-285750" defTabSz="914400">
              <a:buFontTx/>
              <a:buChar char="-"/>
            </a:pP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Host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an event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to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inform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the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community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about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Rotary and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its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Foundation’s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centennial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. Report in Rotary Club Central. </a:t>
            </a:r>
          </a:p>
          <a:p>
            <a:pPr marL="285750" indent="-285750" defTabSz="914400">
              <a:buFontTx/>
              <a:buChar char="-"/>
            </a:pP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Get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local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media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to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cover an outstanding club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project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. Report in Rotary Club Central. </a:t>
            </a:r>
          </a:p>
          <a:p>
            <a:pPr marL="285750" indent="-285750" defTabSz="914400">
              <a:buFontTx/>
              <a:buChar char="-"/>
            </a:pP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Involve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local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media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with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at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least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one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club event,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project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, or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fundraiser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. </a:t>
            </a:r>
            <a:r>
              <a:rPr lang="sv-SE" sz="2000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Report</a:t>
            </a:r>
            <a:r>
              <a:rPr lang="sv-SE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 in Rotary Club Central. </a:t>
            </a:r>
          </a:p>
          <a:p>
            <a:pPr marL="285750" indent="-285750" defTabSz="914400">
              <a:buFontTx/>
              <a:buChar char="-"/>
            </a:pPr>
            <a:endParaRPr lang="sv-SE" sz="2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marL="285750" indent="-285750" defTabSz="914400">
              <a:buFontTx/>
              <a:buChar char="-"/>
            </a:pPr>
            <a:endParaRPr lang="sv-SE" sz="2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marL="285750" indent="-285750" defTabSz="914400">
              <a:buFontTx/>
              <a:buChar char="-"/>
            </a:pPr>
            <a:endParaRPr lang="sv-SE" sz="20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</a:endParaRPr>
          </a:p>
          <a:p>
            <a:pPr defTabSz="914400"/>
            <a:endParaRPr lang="sv-SE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8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HVA KAN DITT DISTRIKT OG KLUBBER GJØRE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/>
          <a:stretch/>
        </p:blipFill>
        <p:spPr>
          <a:xfrm>
            <a:off x="-79022" y="-23750"/>
            <a:ext cx="9299222" cy="26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5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54039" y="1488572"/>
            <a:ext cx="809947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Alle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skal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anvende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den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grafiske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profilen</a:t>
            </a: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Aktive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facebooksider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og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hjemmesider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for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hver</a:t>
            </a:r>
            <a:r>
              <a:rPr lang="en-US" sz="22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eorgia" pitchFamily="18" charset="0"/>
              </a:rPr>
              <a:t>klubb</a:t>
            </a: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1 PR-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ansvarlig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hver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klubb</a:t>
            </a: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Minst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1 arrangement pr.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halvår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som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viser</a:t>
            </a:r>
            <a:r>
              <a:rPr lang="en-US" sz="2200" dirty="0" smtClean="0">
                <a:solidFill>
                  <a:srgbClr val="000000"/>
                </a:solidFill>
                <a:latin typeface="Georgia" pitchFamily="18" charset="0"/>
              </a:rPr>
              <a:t> Rotary for </a:t>
            </a:r>
            <a:r>
              <a:rPr lang="en-US" sz="2200" dirty="0" err="1" smtClean="0">
                <a:solidFill>
                  <a:srgbClr val="000000"/>
                </a:solidFill>
                <a:latin typeface="Georgia" pitchFamily="18" charset="0"/>
              </a:rPr>
              <a:t>omverden</a:t>
            </a: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377825"/>
            <a:ext cx="87645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DISTRIKTET OG KLUBBENE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2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07572"/>
            <a:ext cx="4193628" cy="1450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 I BRUK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VÅR KOMMUNIKASJON OG VISUELLE IDENTITET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1278" y="1118839"/>
            <a:ext cx="4650059" cy="52373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eorgia" panose="02040502050405020303" pitchFamily="18" charset="0"/>
              </a:rPr>
              <a:t>Last ned </a:t>
            </a:r>
            <a:r>
              <a:rPr lang="en-US" sz="2400" b="0" dirty="0" err="1" smtClean="0">
                <a:latin typeface="Georgia" panose="02040502050405020303" pitchFamily="18" charset="0"/>
              </a:rPr>
              <a:t>våre</a:t>
            </a:r>
            <a:r>
              <a:rPr lang="en-US" sz="2400" b="0" dirty="0" smtClean="0">
                <a:latin typeface="Georgia" panose="02040502050405020303" pitchFamily="18" charset="0"/>
              </a:rPr>
              <a:t>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latin typeface="Georgia" panose="02040502050405020303" pitchFamily="18" charset="0"/>
              </a:rPr>
              <a:t>Utarbeide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ny</a:t>
            </a:r>
            <a:r>
              <a:rPr lang="en-US" sz="2400" b="0" dirty="0" smtClean="0">
                <a:latin typeface="Georgia" panose="02040502050405020303" pitchFamily="18" charset="0"/>
              </a:rPr>
              <a:t> logo for </a:t>
            </a:r>
            <a:r>
              <a:rPr lang="en-US" sz="2400" b="0" dirty="0" err="1" smtClean="0">
                <a:latin typeface="Georgia" panose="02040502050405020303" pitchFamily="18" charset="0"/>
              </a:rPr>
              <a:t>Distrikt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sz="2400" b="0" dirty="0" smtClean="0">
                <a:latin typeface="Georgia" panose="02040502050405020303" pitchFamily="18" charset="0"/>
              </a:rPr>
              <a:t>    </a:t>
            </a:r>
            <a:r>
              <a:rPr lang="en-US" sz="2400" b="0" dirty="0" err="1" smtClean="0">
                <a:latin typeface="Georgia" panose="02040502050405020303" pitchFamily="18" charset="0"/>
              </a:rPr>
              <a:t>og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klubber</a:t>
            </a:r>
            <a:endParaRPr lang="en-US" sz="2400" b="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latin typeface="Georgia" panose="02040502050405020303" pitchFamily="18" charset="0"/>
              </a:rPr>
              <a:t>Bruk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presentasjonsmaler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som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sz="2400" b="0" dirty="0">
                <a:latin typeface="Georgia" panose="02040502050405020303" pitchFamily="18" charset="0"/>
              </a:rPr>
              <a:t> </a:t>
            </a:r>
            <a:r>
              <a:rPr lang="en-US" sz="2400" b="0" dirty="0" smtClean="0">
                <a:latin typeface="Georgia" panose="02040502050405020303" pitchFamily="18" charset="0"/>
              </a:rPr>
              <a:t>   en start for </a:t>
            </a:r>
            <a:r>
              <a:rPr lang="en-US" sz="2400" b="0" dirty="0" err="1" smtClean="0">
                <a:latin typeface="Georgia" panose="02040502050405020303" pitchFamily="18" charset="0"/>
              </a:rPr>
              <a:t>brosjyrer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og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annet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sz="2400" b="0" dirty="0" smtClean="0">
                <a:latin typeface="Georgia" panose="02040502050405020303" pitchFamily="18" charset="0"/>
              </a:rPr>
              <a:t>    </a:t>
            </a:r>
            <a:r>
              <a:rPr lang="en-US" sz="2400" b="0" dirty="0" err="1" smtClean="0">
                <a:latin typeface="Georgia" panose="02040502050405020303" pitchFamily="18" charset="0"/>
              </a:rPr>
              <a:t>materiell</a:t>
            </a:r>
            <a:r>
              <a:rPr lang="en-US" sz="2400" b="0" dirty="0" smtClean="0">
                <a:latin typeface="Georgia" panose="02040502050405020303" pitchFamily="18" charset="0"/>
              </a:rPr>
              <a:t> – </a:t>
            </a:r>
            <a:r>
              <a:rPr lang="en-US" sz="2400" b="0" dirty="0" err="1" smtClean="0">
                <a:latin typeface="Georgia" panose="02040502050405020303" pitchFamily="18" charset="0"/>
              </a:rPr>
              <a:t>viktig</a:t>
            </a:r>
            <a:r>
              <a:rPr lang="en-US" sz="2400" b="0" dirty="0" smtClean="0">
                <a:latin typeface="Georgia" panose="02040502050405020303" pitchFamily="18" charset="0"/>
              </a:rPr>
              <a:t> for </a:t>
            </a:r>
            <a:r>
              <a:rPr lang="en-US" sz="2400" b="0" dirty="0" err="1" smtClean="0">
                <a:latin typeface="Georgia" panose="02040502050405020303" pitchFamily="18" charset="0"/>
              </a:rPr>
              <a:t>ledere</a:t>
            </a:r>
            <a:endParaRPr lang="en-US" sz="2400" b="0" dirty="0" smtClean="0">
              <a:latin typeface="Georgia" panose="02040502050405020303" pitchFamily="18" charset="0"/>
            </a:endParaRPr>
          </a:p>
          <a:p>
            <a:endParaRPr lang="en-US" sz="2400" b="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latin typeface="Georgia" panose="02040502050405020303" pitchFamily="18" charset="0"/>
              </a:rPr>
              <a:t>Bruk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bilder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som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eksempel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på</a:t>
            </a:r>
            <a:r>
              <a:rPr lang="en-US" sz="2400" b="0" dirty="0" smtClean="0">
                <a:latin typeface="Georgia" panose="02040502050405020303" pitchFamily="18" charset="0"/>
              </a:rPr>
              <a:t> å </a:t>
            </a:r>
            <a:r>
              <a:rPr lang="en-US" sz="2400" b="0" dirty="0" err="1" smtClean="0">
                <a:latin typeface="Georgia" panose="02040502050405020303" pitchFamily="18" charset="0"/>
              </a:rPr>
              <a:t>inspirere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deres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egne</a:t>
            </a:r>
            <a:r>
              <a:rPr lang="en-US" sz="2400" b="0" dirty="0" smtClean="0">
                <a:latin typeface="Georgia" panose="02040502050405020303" pitchFamily="18" charset="0"/>
              </a:rPr>
              <a:t> </a:t>
            </a:r>
            <a:r>
              <a:rPr lang="en-US" sz="2400" b="0" dirty="0" err="1" smtClean="0">
                <a:latin typeface="Georgia" panose="02040502050405020303" pitchFamily="18" charset="0"/>
              </a:rPr>
              <a:t>foto</a:t>
            </a:r>
            <a:endParaRPr lang="en-US" sz="2400" b="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788">
            <a:off x="273291" y="1121286"/>
            <a:ext cx="3883221" cy="598545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75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361" y="457200"/>
            <a:ext cx="9043639" cy="5334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FORTELL </a:t>
            </a:r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OVERBEVISENDE </a:t>
            </a:r>
            <a:r>
              <a:rPr lang="en-US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HISTORIER</a:t>
            </a:r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MED ENHETLIG BUDSKAP</a:t>
            </a:r>
            <a:endParaRPr lang="en-US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230" y="1219200"/>
            <a:ext cx="3940569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Fortell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reelle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historier</a:t>
            </a:r>
            <a:r>
              <a:rPr lang="en-US" sz="2800" b="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Skap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emosjonell</a:t>
            </a:r>
            <a:r>
              <a:rPr lang="en-US" sz="2800" b="0" dirty="0" smtClean="0"/>
              <a:t>  </a:t>
            </a:r>
            <a:r>
              <a:rPr lang="en-US" sz="2800" b="0" dirty="0" err="1" smtClean="0"/>
              <a:t>forbindelse</a:t>
            </a:r>
            <a:endParaRPr lang="en-US" sz="2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Fokuser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på</a:t>
            </a:r>
            <a:r>
              <a:rPr lang="en-US" sz="2800" b="0" dirty="0" smtClean="0"/>
              <a:t> HVORFOR,  </a:t>
            </a:r>
            <a:r>
              <a:rPr lang="en-US" sz="2800" b="0" dirty="0" err="1" smtClean="0"/>
              <a:t>ikke</a:t>
            </a:r>
            <a:r>
              <a:rPr lang="en-US" sz="2800" b="0" dirty="0" smtClean="0"/>
              <a:t> HVORDAN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Definer </a:t>
            </a:r>
            <a:r>
              <a:rPr lang="en-US" sz="2800" b="0" dirty="0" err="1" smtClean="0"/>
              <a:t>deres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innflytelse</a:t>
            </a:r>
            <a:r>
              <a:rPr lang="en-US" sz="2800" b="0" dirty="0" smtClean="0"/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889">
            <a:off x="86186" y="1239166"/>
            <a:ext cx="4440528" cy="3137618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30">
            <a:off x="2920967" y="4197016"/>
            <a:ext cx="6160019" cy="2559081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34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5780"/>
            <a:ext cx="4382813" cy="2002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3</a:t>
            </a:r>
            <a:r>
              <a:rPr lang="en-US" sz="2600" b="1" dirty="0" smtClean="0"/>
              <a:t>. OPPDATER </a:t>
            </a:r>
            <a:r>
              <a:rPr lang="en-US" sz="2600" dirty="0" smtClean="0"/>
              <a:t>DERES WEBSIDE OG FACEBOKSIDE </a:t>
            </a: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92">
            <a:off x="94164" y="1156644"/>
            <a:ext cx="6632324" cy="4477824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65">
            <a:off x="3078766" y="2680384"/>
            <a:ext cx="6927850" cy="4337050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06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Når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noen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spør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deg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om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hva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Rotary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er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.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Hva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svarer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du da ????</a:t>
            </a:r>
          </a:p>
          <a:p>
            <a:endParaRPr lang="en-US" sz="3600" dirty="0">
              <a:solidFill>
                <a:srgbClr val="585858"/>
              </a:solidFill>
              <a:latin typeface="Georgia" pitchFamily="18" charset="0"/>
            </a:endParaRPr>
          </a:p>
          <a:p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Hvorfor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er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det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viktig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for Rotary at du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har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en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historie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å </a:t>
            </a:r>
            <a:r>
              <a:rPr lang="en-US" sz="3600" dirty="0" err="1" smtClean="0">
                <a:solidFill>
                  <a:srgbClr val="585858"/>
                </a:solidFill>
                <a:latin typeface="Georgia" pitchFamily="18" charset="0"/>
              </a:rPr>
              <a:t>fortelle</a:t>
            </a:r>
            <a:r>
              <a:rPr lang="en-US" sz="3600" dirty="0" smtClean="0">
                <a:solidFill>
                  <a:srgbClr val="585858"/>
                </a:solidFill>
                <a:latin typeface="Georgia" pitchFamily="18" charset="0"/>
              </a:rPr>
              <a:t> ?</a:t>
            </a:r>
            <a:endParaRPr lang="en-US" sz="36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8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4. PLAN OG BUDSJETT </a:t>
            </a:r>
            <a:r>
              <a:rPr lang="en-US" sz="2600" dirty="0" smtClean="0"/>
              <a:t>FOR PR  </a:t>
            </a:r>
            <a:r>
              <a:rPr lang="en-US" sz="2600" dirty="0" err="1" smtClean="0"/>
              <a:t>og</a:t>
            </a:r>
            <a:r>
              <a:rPr lang="en-US" sz="2600" dirty="0" smtClean="0"/>
              <a:t> OMDØMMEBYGGING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77481"/>
            <a:ext cx="4556235" cy="54763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Velg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en</a:t>
            </a:r>
            <a:r>
              <a:rPr lang="en-US" sz="2600" b="0" dirty="0" smtClean="0"/>
              <a:t> PR </a:t>
            </a:r>
            <a:r>
              <a:rPr lang="en-US" sz="2600" b="0" dirty="0" err="1" smtClean="0"/>
              <a:t>ansvarlig</a:t>
            </a:r>
            <a:r>
              <a:rPr lang="en-US" sz="2600" b="0" dirty="0" smtClean="0"/>
              <a:t>  </a:t>
            </a:r>
            <a:r>
              <a:rPr lang="en-US" sz="2600" b="0" dirty="0" err="1" smtClean="0"/>
              <a:t>i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distriktet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og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klubbene</a:t>
            </a:r>
            <a:r>
              <a:rPr lang="en-US" sz="2600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Samarbeid</a:t>
            </a:r>
            <a:r>
              <a:rPr lang="en-US" sz="2600" b="0" dirty="0" smtClean="0"/>
              <a:t> med </a:t>
            </a:r>
            <a:r>
              <a:rPr lang="en-US" sz="2600" b="0" dirty="0" err="1" smtClean="0"/>
              <a:t>distriktets</a:t>
            </a:r>
            <a:r>
              <a:rPr lang="en-US" sz="2600" b="0" dirty="0" smtClean="0"/>
              <a:t> PR-</a:t>
            </a:r>
            <a:r>
              <a:rPr lang="en-US" sz="2600" b="0" dirty="0" err="1" smtClean="0"/>
              <a:t>komite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og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klubber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i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området</a:t>
            </a:r>
            <a:r>
              <a:rPr lang="en-US" sz="2600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Få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det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riktige</a:t>
            </a:r>
            <a:r>
              <a:rPr lang="en-US" sz="2600" b="0" dirty="0" smtClean="0"/>
              <a:t> PR-</a:t>
            </a:r>
            <a:r>
              <a:rPr lang="en-US" sz="2600" b="0" dirty="0" err="1" smtClean="0"/>
              <a:t>teamet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på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plass</a:t>
            </a:r>
            <a:endParaRPr lang="en-US" sz="2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Sett </a:t>
            </a:r>
            <a:r>
              <a:rPr lang="en-US" sz="2600" b="0" dirty="0" err="1" smtClean="0"/>
              <a:t>fokus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på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lokal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medieomtale</a:t>
            </a:r>
            <a:endParaRPr lang="en-US" sz="2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Øke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kjennskap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og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bruk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av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sosiale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medier</a:t>
            </a:r>
            <a:endParaRPr lang="en-US" sz="2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Budsjett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øremerket</a:t>
            </a:r>
            <a:r>
              <a:rPr lang="en-US" sz="2600" b="0" dirty="0" smtClean="0"/>
              <a:t> PR</a:t>
            </a:r>
            <a:endParaRPr lang="en-US" sz="26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3435" y="977481"/>
            <a:ext cx="4130566" cy="3554208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49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 MVA-KOMPENSASJON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77481"/>
            <a:ext cx="8374566" cy="54763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Oppfordrer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alle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klubbene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</a:t>
            </a:r>
            <a:r>
              <a:rPr lang="en-US" sz="2800" b="0" dirty="0" smtClean="0"/>
              <a:t> D2275 </a:t>
            </a:r>
            <a:r>
              <a:rPr lang="en-US" sz="2800" b="0" dirty="0" err="1" smtClean="0"/>
              <a:t>til</a:t>
            </a:r>
            <a:r>
              <a:rPr lang="en-US" sz="2800" b="0" dirty="0" smtClean="0"/>
              <a:t> å </a:t>
            </a:r>
            <a:r>
              <a:rPr lang="en-US" sz="2800" b="0" dirty="0" err="1" smtClean="0"/>
              <a:t>søke</a:t>
            </a:r>
            <a:r>
              <a:rPr lang="en-US" sz="2800" b="0" dirty="0" smtClean="0"/>
              <a:t> MVA-</a:t>
            </a:r>
            <a:r>
              <a:rPr lang="en-US" sz="2800" b="0" dirty="0" err="1" smtClean="0"/>
              <a:t>kompensasjon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som</a:t>
            </a:r>
            <a:r>
              <a:rPr lang="en-US" sz="2800" b="0" dirty="0" smtClean="0"/>
              <a:t> DG Helge </a:t>
            </a:r>
            <a:r>
              <a:rPr lang="en-US" sz="2800" b="0" dirty="0" err="1" smtClean="0"/>
              <a:t>også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informerer</a:t>
            </a:r>
            <a:r>
              <a:rPr lang="en-US" sz="2800" b="0" dirty="0" smtClean="0"/>
              <a:t> 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Øker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resultatet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klubb</a:t>
            </a:r>
            <a:r>
              <a:rPr lang="en-US" sz="2800" b="0" dirty="0" smtClean="0"/>
              <a:t> og </a:t>
            </a:r>
            <a:r>
              <a:rPr lang="en-US" sz="2800" b="0" dirty="0" err="1" smtClean="0"/>
              <a:t>distrikt</a:t>
            </a:r>
            <a:r>
              <a:rPr lang="en-US" sz="2800" b="0" dirty="0" smtClean="0"/>
              <a:t> med hele </a:t>
            </a:r>
            <a:r>
              <a:rPr lang="en-US" sz="2800" b="0" dirty="0" err="1" smtClean="0"/>
              <a:t>beløpet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dere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får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som</a:t>
            </a:r>
            <a:r>
              <a:rPr lang="en-US" sz="2800" b="0" dirty="0" smtClean="0"/>
              <a:t> MVA-</a:t>
            </a:r>
            <a:r>
              <a:rPr lang="en-US" sz="2800" b="0" dirty="0" err="1" smtClean="0"/>
              <a:t>kompensasjon</a:t>
            </a:r>
            <a:endParaRPr lang="en-US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Samtlige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kostnader</a:t>
            </a:r>
            <a:r>
              <a:rPr lang="en-US" sz="2800" b="0" dirty="0" smtClean="0"/>
              <a:t> - </a:t>
            </a:r>
            <a:r>
              <a:rPr lang="en-US" sz="2800" b="0" dirty="0" err="1" smtClean="0"/>
              <a:t>inkludert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tilskudd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til</a:t>
            </a:r>
            <a:r>
              <a:rPr lang="en-US" sz="2800" b="0" dirty="0" smtClean="0"/>
              <a:t> Rotary Foundation </a:t>
            </a:r>
            <a:r>
              <a:rPr lang="en-US" sz="2800" b="0" dirty="0" err="1" smtClean="0"/>
              <a:t>er</a:t>
            </a:r>
            <a:r>
              <a:rPr lang="en-US" sz="2800" b="0" dirty="0" smtClean="0"/>
              <a:t> med </a:t>
            </a:r>
            <a:r>
              <a:rPr lang="en-US" sz="2800" b="0" dirty="0" err="1" smtClean="0"/>
              <a:t>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grunnlaget</a:t>
            </a:r>
            <a:r>
              <a:rPr lang="en-US" sz="2800" b="0" dirty="0" smtClean="0"/>
              <a:t> for </a:t>
            </a:r>
            <a:r>
              <a:rPr lang="en-US" sz="2800" b="0" dirty="0" err="1" smtClean="0"/>
              <a:t>søknaden</a:t>
            </a:r>
            <a:endParaRPr lang="en-US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/>
              <a:t>NORFO </a:t>
            </a:r>
            <a:r>
              <a:rPr lang="en-US" sz="2800" b="0" dirty="0" err="1" smtClean="0"/>
              <a:t>ved</a:t>
            </a:r>
            <a:r>
              <a:rPr lang="en-US" sz="2800" b="0" dirty="0" smtClean="0"/>
              <a:t> Halvor </a:t>
            </a:r>
            <a:r>
              <a:rPr lang="en-US" sz="2800" b="0" dirty="0" err="1" smtClean="0"/>
              <a:t>Thommessen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informerer</a:t>
            </a:r>
            <a:r>
              <a:rPr lang="en-US" sz="2800" b="0" dirty="0" smtClean="0"/>
              <a:t> og </a:t>
            </a:r>
            <a:r>
              <a:rPr lang="en-US" sz="2800" b="0" dirty="0" err="1" smtClean="0"/>
              <a:t>følger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opp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klubbene</a:t>
            </a:r>
            <a:endParaRPr lang="en-US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201128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200" dirty="0" smtClean="0"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BENEFITS OF GOOD COMMUNICATIONS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3821690"/>
              </p:ext>
            </p:extLst>
          </p:nvPr>
        </p:nvGraphicFramePr>
        <p:xfrm>
          <a:off x="661539" y="331304"/>
          <a:ext cx="8201025" cy="608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5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12750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b="1" dirty="0" smtClean="0">
                <a:latin typeface="Arial Narrow" charset="0"/>
                <a:ea typeface="MS PGothic" charset="0"/>
                <a:cs typeface="Arial Narrow" charset="0"/>
              </a:rPr>
              <a:t>SLUTTRESULTATET</a:t>
            </a:r>
            <a:endParaRPr lang="en-US" sz="2600" b="1" dirty="0">
              <a:latin typeface="Arial Narrow" charset="0"/>
              <a:ea typeface="MS PGothic" charset="0"/>
              <a:cs typeface="Arial Narrow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23340" y="32766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800" b="1" dirty="0">
                <a:solidFill>
                  <a:srgbClr val="005DAA"/>
                </a:solidFill>
                <a:ea typeface="MS PGothic" charset="0"/>
                <a:cs typeface="MS PGothic" charset="0"/>
              </a:rPr>
              <a:t>million </a:t>
            </a:r>
            <a:r>
              <a:rPr lang="en-US" sz="1800" b="1" dirty="0" err="1" smtClean="0">
                <a:solidFill>
                  <a:srgbClr val="005DAA"/>
                </a:solidFill>
                <a:ea typeface="MS PGothic" charset="0"/>
                <a:cs typeface="MS PGothic" charset="0"/>
              </a:rPr>
              <a:t>medlemmer</a:t>
            </a:r>
            <a:r>
              <a:rPr lang="en-US" sz="1800" b="1" dirty="0" smtClean="0">
                <a:solidFill>
                  <a:srgbClr val="005DA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som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leverer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et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enhetlig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budskap</a:t>
            </a:r>
            <a:endParaRPr lang="en-US" sz="1800" b="1" dirty="0">
              <a:solidFill>
                <a:srgbClr val="58585A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762" y="2286000"/>
            <a:ext cx="13716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i="0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1pPr>
            <a:lvl2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2pPr>
            <a:lvl3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3pPr>
            <a:lvl4pPr marL="338328" indent="-219456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4pPr>
            <a:lvl5pPr marL="228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en-US" sz="7200" spc="-1200" dirty="0" smtClean="0">
                <a:solidFill>
                  <a:srgbClr val="005DAA"/>
                </a:solidFill>
                <a:latin typeface="Arial"/>
                <a:cs typeface="Arial"/>
              </a:rPr>
              <a:t>1</a:t>
            </a:r>
            <a:r>
              <a:rPr lang="en-US" sz="7200" dirty="0" smtClean="0">
                <a:solidFill>
                  <a:srgbClr val="005DAA"/>
                </a:solidFill>
                <a:latin typeface="Arial"/>
                <a:cs typeface="Arial"/>
              </a:rPr>
              <a:t>.2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4362" y="1981200"/>
            <a:ext cx="533400" cy="1981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i="0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1pPr>
            <a:lvl2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2pPr>
            <a:lvl3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3pPr>
            <a:lvl4pPr marL="338328" indent="-219456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4pPr>
            <a:lvl5pPr marL="228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en-US" sz="7200" spc="-1200" dirty="0">
                <a:solidFill>
                  <a:srgbClr val="005DAA"/>
                </a:solidFill>
                <a:latin typeface="Arial"/>
                <a:cs typeface="Arial"/>
              </a:rPr>
              <a:t>=</a:t>
            </a:r>
            <a:endParaRPr lang="en-US" sz="7200" dirty="0" smtClean="0">
              <a:solidFill>
                <a:srgbClr val="005DAA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42796" y="1981200"/>
            <a:ext cx="533400" cy="1981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i="0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1pPr>
            <a:lvl2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2pPr>
            <a:lvl3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3pPr>
            <a:lvl4pPr marL="338328" indent="-219456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4pPr>
            <a:lvl5pPr marL="228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en-US" sz="7200" spc="-1200" dirty="0">
                <a:solidFill>
                  <a:srgbClr val="005DAA"/>
                </a:solidFill>
                <a:latin typeface="Arial"/>
                <a:cs typeface="Arial"/>
              </a:rPr>
              <a:t>=</a:t>
            </a:r>
            <a:endParaRPr lang="en-US" sz="7200" dirty="0" smtClean="0">
              <a:solidFill>
                <a:srgbClr val="005DAA"/>
              </a:solidFill>
              <a:latin typeface="Arial"/>
              <a:cs typeface="Arial"/>
            </a:endParaRPr>
          </a:p>
        </p:txBody>
      </p:sp>
      <p:sp>
        <p:nvSpPr>
          <p:cNvPr id="21511" name="Content Placeholder 2"/>
          <p:cNvSpPr txBox="1">
            <a:spLocks/>
          </p:cNvSpPr>
          <p:nvPr/>
        </p:nvSpPr>
        <p:spPr bwMode="auto">
          <a:xfrm>
            <a:off x="5276196" y="3568264"/>
            <a:ext cx="1828800" cy="11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Flere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medlemmer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,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donatorer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og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partnere</a:t>
            </a:r>
            <a:endParaRPr lang="en-US" sz="1800" dirty="0">
              <a:solidFill>
                <a:srgbClr val="58585A"/>
              </a:solidFill>
              <a:latin typeface="Arial Narrow Bold" charset="0"/>
              <a:ea typeface="MS PGothic" charset="0"/>
              <a:cs typeface="MS PGothic" charset="0"/>
            </a:endParaRPr>
          </a:p>
        </p:txBody>
      </p:sp>
      <p:sp>
        <p:nvSpPr>
          <p:cNvPr id="21512" name="Content Placeholder 2"/>
          <p:cNvSpPr txBox="1">
            <a:spLocks/>
          </p:cNvSpPr>
          <p:nvPr/>
        </p:nvSpPr>
        <p:spPr bwMode="auto">
          <a:xfrm>
            <a:off x="2467302" y="3568264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Sterkere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merkevare</a:t>
            </a:r>
            <a:endParaRPr lang="en-US" sz="1800" dirty="0">
              <a:solidFill>
                <a:srgbClr val="58585A"/>
              </a:solidFill>
              <a:latin typeface="Arial Narrow Bold" charset="0"/>
              <a:ea typeface="MS PGothic" charset="0"/>
              <a:cs typeface="MS PGothic" charset="0"/>
            </a:endParaRP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7618086" y="3541986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Større</a:t>
            </a:r>
            <a:r>
              <a:rPr lang="en-US" sz="1800" b="1" dirty="0" smtClean="0">
                <a:solidFill>
                  <a:srgbClr val="58585A"/>
                </a:solidFill>
                <a:ea typeface="MS PGothic" charset="0"/>
                <a:cs typeface="MS PGothic" charset="0"/>
              </a:rPr>
              <a:t> </a:t>
            </a:r>
            <a:r>
              <a:rPr lang="en-US" sz="1800" b="1" dirty="0" err="1" smtClean="0">
                <a:solidFill>
                  <a:srgbClr val="58585A"/>
                </a:solidFill>
                <a:ea typeface="MS PGothic" charset="0"/>
                <a:cs typeface="MS PGothic" charset="0"/>
              </a:rPr>
              <a:t>innflytelse</a:t>
            </a:r>
            <a:endParaRPr lang="en-US" sz="1800" dirty="0">
              <a:solidFill>
                <a:srgbClr val="58585A"/>
              </a:solidFill>
              <a:latin typeface="Arial Narrow Bold" charset="0"/>
              <a:ea typeface="MS PGothic" charset="0"/>
              <a:cs typeface="MS PGothic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21064" y="1981200"/>
            <a:ext cx="533400" cy="1981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i="0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1pPr>
            <a:lvl2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2pPr>
            <a:lvl3pPr marL="0" indent="0" algn="l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rgbClr val="687D90"/>
                </a:solidFill>
                <a:latin typeface="Georgia"/>
                <a:ea typeface="ＭＳ Ｐゴシック" charset="0"/>
                <a:cs typeface="Georgia"/>
              </a:defRPr>
            </a:lvl3pPr>
            <a:lvl4pPr marL="338328" indent="-219456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4pPr>
            <a:lvl5pPr marL="228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rgbClr val="919295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en-US" sz="7200" spc="-1200" dirty="0">
                <a:solidFill>
                  <a:srgbClr val="005DAA"/>
                </a:solidFill>
                <a:latin typeface="Arial"/>
                <a:cs typeface="Arial"/>
              </a:rPr>
              <a:t>=</a:t>
            </a:r>
            <a:endParaRPr lang="en-US" sz="7200" dirty="0" smtClean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21515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50" y="2389188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5" y="2386013"/>
            <a:ext cx="1144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6" descr="azure-signature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62" y="2554288"/>
            <a:ext cx="21304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40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735980" y="327025"/>
            <a:ext cx="8019818" cy="877307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3600" dirty="0" smtClean="0">
                <a:solidFill>
                  <a:prstClr val="white"/>
                </a:solidFill>
                <a:latin typeface="Arial Narrow" panose="020B0606020202030204" pitchFamily="34" charset="0"/>
                <a:ea typeface="ヒラギノ角ゴ Pro W3" charset="0"/>
                <a:cs typeface="Arial Narrow Bold"/>
              </a:rPr>
              <a:t>ROTARYS GRAFISKE PROFIL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512" y="1473873"/>
            <a:ext cx="5440976" cy="42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 smtClean="0">
              <a:solidFill>
                <a:schemeClr val="bg1"/>
              </a:solidFill>
              <a:latin typeface="Arial Narrow Bold" pitchFamily="-8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SUKSESSFAKTORER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26606" y="1562101"/>
            <a:ext cx="72667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17458F"/>
              </a:buClr>
            </a:pPr>
            <a:r>
              <a:rPr lang="en-US" sz="3200" dirty="0" smtClean="0">
                <a:latin typeface="Georgia" panose="02040502050405020303" pitchFamily="18" charset="0"/>
              </a:rPr>
              <a:t>1.  Sett </a:t>
            </a:r>
            <a:r>
              <a:rPr lang="en-US" sz="3200" dirty="0" err="1" smtClean="0">
                <a:latin typeface="Georgia" panose="02040502050405020303" pitchFamily="18" charset="0"/>
              </a:rPr>
              <a:t>målbare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mål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  <a:buClr>
                <a:srgbClr val="17458F"/>
              </a:buClr>
            </a:pPr>
            <a:r>
              <a:rPr lang="en-US" sz="3200" dirty="0" smtClean="0">
                <a:latin typeface="Georgia" panose="02040502050405020303" pitchFamily="18" charset="0"/>
              </a:rPr>
              <a:t>2.  </a:t>
            </a:r>
            <a:r>
              <a:rPr lang="en-US" sz="3200" dirty="0" err="1" smtClean="0">
                <a:latin typeface="Georgia" panose="02040502050405020303" pitchFamily="18" charset="0"/>
              </a:rPr>
              <a:t>Forsøk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ikke</a:t>
            </a:r>
            <a:r>
              <a:rPr lang="en-US" sz="3200" dirty="0" smtClean="0">
                <a:latin typeface="Georgia" panose="02040502050405020303" pitchFamily="18" charset="0"/>
              </a:rPr>
              <a:t> å </a:t>
            </a:r>
            <a:r>
              <a:rPr lang="en-US" sz="3200" dirty="0" err="1" smtClean="0">
                <a:latin typeface="Georgia" panose="02040502050405020303" pitchFamily="18" charset="0"/>
              </a:rPr>
              <a:t>gjøre</a:t>
            </a:r>
            <a:r>
              <a:rPr lang="en-US" sz="3200" dirty="0" smtClean="0">
                <a:latin typeface="Georgia" panose="02040502050405020303" pitchFamily="18" charset="0"/>
              </a:rPr>
              <a:t> alt, men </a:t>
            </a:r>
            <a:r>
              <a:rPr lang="en-US" sz="3200" dirty="0" err="1" smtClean="0">
                <a:latin typeface="Georgia" panose="02040502050405020303" pitchFamily="18" charset="0"/>
              </a:rPr>
              <a:t>gjør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det</a:t>
            </a:r>
            <a:r>
              <a:rPr lang="en-US" sz="3200" dirty="0" smtClean="0">
                <a:latin typeface="Georgia" panose="02040502050405020303" pitchFamily="18" charset="0"/>
              </a:rPr>
              <a:t> du </a:t>
            </a:r>
            <a:r>
              <a:rPr lang="en-US" sz="3200" dirty="0" err="1" smtClean="0">
                <a:latin typeface="Georgia" panose="02040502050405020303" pitchFamily="18" charset="0"/>
              </a:rPr>
              <a:t>gjør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på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en</a:t>
            </a:r>
            <a:r>
              <a:rPr lang="en-US" sz="3200" dirty="0" smtClean="0">
                <a:latin typeface="Georgia" panose="02040502050405020303" pitchFamily="18" charset="0"/>
              </a:rPr>
              <a:t> god </a:t>
            </a:r>
            <a:r>
              <a:rPr lang="en-US" sz="3200" dirty="0" err="1" smtClean="0">
                <a:latin typeface="Georgia" panose="02040502050405020303" pitchFamily="18" charset="0"/>
              </a:rPr>
              <a:t>måte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  <a:buClr>
                <a:srgbClr val="17458F"/>
              </a:buClr>
            </a:pPr>
            <a:r>
              <a:rPr lang="en-US" sz="3200" dirty="0" smtClean="0">
                <a:latin typeface="Georgia" panose="02040502050405020303" pitchFamily="18" charset="0"/>
              </a:rPr>
              <a:t>3.  Involver </a:t>
            </a:r>
            <a:r>
              <a:rPr lang="en-US" sz="3200" dirty="0" err="1" smtClean="0">
                <a:latin typeface="Georgia" panose="02040502050405020303" pitchFamily="18" charset="0"/>
              </a:rPr>
              <a:t>andre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rotarianere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som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dyktige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på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kommuniksjon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  <a:buClr>
                <a:srgbClr val="17458F"/>
              </a:buClr>
            </a:pPr>
            <a:r>
              <a:rPr lang="en-US" sz="3200" dirty="0" smtClean="0">
                <a:latin typeface="Georgia" panose="02040502050405020303" pitchFamily="18" charset="0"/>
              </a:rPr>
              <a:t>4. </a:t>
            </a:r>
            <a:r>
              <a:rPr lang="en-US" sz="3200" dirty="0" err="1" smtClean="0">
                <a:latin typeface="Georgia" panose="02040502050405020303" pitchFamily="18" charset="0"/>
              </a:rPr>
              <a:t>Vær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realistisk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hva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gjelder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tid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og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penger</a:t>
            </a:r>
            <a:endParaRPr lang="en-US" sz="3200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  <a:buClr>
                <a:srgbClr val="17458F"/>
              </a:buClr>
            </a:pPr>
            <a:endParaRPr lang="sv-SE" sz="3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Georgia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717631" y="4495800"/>
            <a:ext cx="7600104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Samler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ledere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for å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utveksle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ideer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og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gjøre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en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innsats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til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gagn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for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samfunnet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lokalt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og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internasjonalt</a:t>
            </a:r>
            <a:endParaRPr lang="en-US" sz="2200" b="0" i="1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US" sz="2200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US" sz="2200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982788"/>
            <a:ext cx="58880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219200"/>
            <a:ext cx="8507288" cy="509012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800" dirty="0" smtClean="0">
                <a:latin typeface="Georgia" panose="02040502050405020303" pitchFamily="18" charset="0"/>
                <a:cs typeface="Angsana New" panose="02020603050405020304" pitchFamily="18" charset="-34"/>
              </a:rPr>
              <a:t>Det hele begynner med deg og meg</a:t>
            </a:r>
          </a:p>
          <a:p>
            <a:pPr marL="0" indent="0">
              <a:buNone/>
            </a:pPr>
            <a:endParaRPr lang="nb-NO" sz="2800" dirty="0">
              <a:latin typeface="Georgia" panose="02040502050405020303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nb-NO" sz="2800" dirty="0" smtClean="0">
                <a:latin typeface="Georgia" panose="02040502050405020303" pitchFamily="18" charset="0"/>
                <a:cs typeface="Angsana New" panose="02020603050405020304" pitchFamily="18" charset="-34"/>
              </a:rPr>
              <a:t>Med symbolikk fra fyrtårnet </a:t>
            </a:r>
            <a:r>
              <a:rPr lang="nb-NO" dirty="0" smtClean="0"/>
              <a:t>:</a:t>
            </a:r>
            <a:endParaRPr lang="nb-NO" dirty="0"/>
          </a:p>
          <a:p>
            <a:pPr marL="0" indent="0">
              <a:buNone/>
            </a:pPr>
            <a:r>
              <a:rPr lang="nb-NO" sz="4800" dirty="0" smtClean="0">
                <a:latin typeface="Georgia" panose="02040502050405020303" pitchFamily="18" charset="0"/>
              </a:rPr>
              <a:t>DU MÅ </a:t>
            </a:r>
            <a:r>
              <a:rPr lang="nb-NO" sz="4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GLØDE</a:t>
            </a:r>
            <a:r>
              <a:rPr lang="nb-NO" sz="4800" dirty="0" smtClean="0">
                <a:latin typeface="Georgia" panose="02040502050405020303" pitchFamily="18" charset="0"/>
              </a:rPr>
              <a:t> LITT SELV FOR Å </a:t>
            </a:r>
            <a:r>
              <a:rPr lang="nb-NO" sz="4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LYSE</a:t>
            </a:r>
            <a:r>
              <a:rPr lang="nb-NO" sz="4800" dirty="0" smtClean="0">
                <a:latin typeface="Georgia" panose="02040502050405020303" pitchFamily="18" charset="0"/>
              </a:rPr>
              <a:t> FOR ANDRE !</a:t>
            </a:r>
          </a:p>
        </p:txBody>
      </p:sp>
    </p:spTree>
    <p:extLst>
      <p:ext uri="{BB962C8B-B14F-4D97-AF65-F5344CB8AC3E}">
        <p14:creationId xmlns:p14="http://schemas.microsoft.com/office/powerpoint/2010/main" val="21012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134367142cr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268288" y="1703388"/>
            <a:ext cx="4819650" cy="2905125"/>
            <a:chOff x="268890" y="2107310"/>
            <a:chExt cx="4819430" cy="2903037"/>
          </a:xfrm>
        </p:grpSpPr>
        <p:sp>
          <p:nvSpPr>
            <p:cNvPr id="26629" name="Title 3"/>
            <p:cNvSpPr txBox="1">
              <a:spLocks/>
            </p:cNvSpPr>
            <p:nvPr/>
          </p:nvSpPr>
          <p:spPr bwMode="auto">
            <a:xfrm>
              <a:off x="300420" y="2107310"/>
              <a:ext cx="47879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4400" b="1" dirty="0" smtClean="0">
                  <a:solidFill>
                    <a:srgbClr val="01B4E7"/>
                  </a:solidFill>
                  <a:latin typeface="Arial Narrow" charset="0"/>
                </a:rPr>
                <a:t>BLI EN</a:t>
              </a:r>
              <a:endParaRPr lang="en-US" sz="4400" b="1" dirty="0">
                <a:solidFill>
                  <a:srgbClr val="01B4E7"/>
                </a:solidFill>
                <a:latin typeface="Arial Narrow" charset="0"/>
              </a:endParaRPr>
            </a:p>
          </p:txBody>
        </p:sp>
        <p:sp>
          <p:nvSpPr>
            <p:cNvPr id="26630" name="Title 3"/>
            <p:cNvSpPr txBox="1">
              <a:spLocks/>
            </p:cNvSpPr>
            <p:nvPr/>
          </p:nvSpPr>
          <p:spPr bwMode="auto">
            <a:xfrm>
              <a:off x="279400" y="2542798"/>
              <a:ext cx="47879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8000" b="1" dirty="0">
                  <a:latin typeface="Arial Narrow" charset="0"/>
                </a:rPr>
                <a:t>ROTARY</a:t>
              </a:r>
              <a:endParaRPr lang="en-US" sz="9600" b="1" dirty="0">
                <a:latin typeface="Arial Narrow" charset="0"/>
              </a:endParaRPr>
            </a:p>
          </p:txBody>
        </p:sp>
        <p:sp>
          <p:nvSpPr>
            <p:cNvPr id="26631" name="Title 3"/>
            <p:cNvSpPr txBox="1">
              <a:spLocks/>
            </p:cNvSpPr>
            <p:nvPr/>
          </p:nvSpPr>
          <p:spPr bwMode="auto">
            <a:xfrm>
              <a:off x="268890" y="3540322"/>
              <a:ext cx="47879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5800" b="1" dirty="0">
                  <a:solidFill>
                    <a:srgbClr val="01B4E7"/>
                  </a:solidFill>
                  <a:latin typeface="Arial Narrow" charset="0"/>
                </a:rPr>
                <a:t>CHAMPION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1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30019"/>
          </a:xfrm>
        </p:spPr>
        <p:txBody>
          <a:bodyPr/>
          <a:lstStyle/>
          <a:p>
            <a:pPr marL="179388" lvl="1" indent="0">
              <a:buClr>
                <a:schemeClr val="accent1"/>
              </a:buClr>
              <a:buNone/>
            </a:pPr>
            <a:endParaRPr lang="en-US" sz="3200" dirty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b="1" dirty="0" smtClean="0">
                <a:latin typeface="Georgia" panose="02040502050405020303" pitchFamily="18" charset="0"/>
              </a:rPr>
              <a:t>TAKK FOR OPPMERKSOMHETEN !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latin typeface="Georgia" panose="02040502050405020303" pitchFamily="18" charset="0"/>
              </a:rPr>
              <a:t>Kontaktinfo</a:t>
            </a:r>
            <a:r>
              <a:rPr lang="en-US" sz="3200" dirty="0" smtClean="0">
                <a:latin typeface="Georgia" panose="02040502050405020303" pitchFamily="18" charset="0"/>
              </a:rPr>
              <a:t>: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Inger-Britt Zeiner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Ass. Rotary Public Image Coordinator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latin typeface="Georgia" panose="02040502050405020303" pitchFamily="18" charset="0"/>
              </a:rPr>
              <a:t>Færder</a:t>
            </a:r>
            <a:r>
              <a:rPr lang="en-US" sz="3200" dirty="0" smtClean="0">
                <a:latin typeface="Georgia" panose="02040502050405020303" pitchFamily="18" charset="0"/>
              </a:rPr>
              <a:t> Rotary </a:t>
            </a:r>
            <a:r>
              <a:rPr lang="en-US" sz="3200" dirty="0" err="1" smtClean="0">
                <a:latin typeface="Georgia" panose="02040502050405020303" pitchFamily="18" charset="0"/>
              </a:rPr>
              <a:t>Klubb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latin typeface="Georgia" panose="02040502050405020303" pitchFamily="18" charset="0"/>
                <a:hlinkClick r:id="rId3"/>
              </a:rPr>
              <a:t>ibz@zeiner.no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latin typeface="Georgia" panose="02040502050405020303" pitchFamily="18" charset="0"/>
              </a:rPr>
              <a:t>Mobiltlf</a:t>
            </a:r>
            <a:r>
              <a:rPr lang="en-US" sz="3200" dirty="0" smtClean="0">
                <a:latin typeface="Georgia" panose="02040502050405020303" pitchFamily="18" charset="0"/>
              </a:rPr>
              <a:t>. 913 61 476, </a:t>
            </a:r>
            <a:r>
              <a:rPr lang="en-US" sz="3200" dirty="0" err="1" smtClean="0">
                <a:latin typeface="Georgia" panose="02040502050405020303" pitchFamily="18" charset="0"/>
              </a:rPr>
              <a:t>Jobb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333 59 900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8" y="-171400"/>
            <a:ext cx="916891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objekt 3" descr="times%20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0"/>
            <a:ext cx="939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Platshållare för innehåll 2"/>
          <p:cNvSpPr txBox="1">
            <a:spLocks/>
          </p:cNvSpPr>
          <p:nvPr/>
        </p:nvSpPr>
        <p:spPr bwMode="auto">
          <a:xfrm>
            <a:off x="1071563" y="2747963"/>
            <a:ext cx="7615237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sv-SE">
              <a:solidFill>
                <a:srgbClr val="000000"/>
              </a:solidFill>
              <a:latin typeface="Publico Text Roman" charset="0"/>
              <a:cs typeface="Publico Text Roman" charset="0"/>
            </a:endParaRPr>
          </a:p>
        </p:txBody>
      </p:sp>
      <p:pic>
        <p:nvPicPr>
          <p:cNvPr id="5" name="Picture 2" descr="bruce-springsteen-silence-is-unpatriotic-2.jpg">
            <a:hlinkClick r:id="rId4" tooltip="bruce-springsteen-silence-is-unpatriotic-2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938" y="5214938"/>
            <a:ext cx="3714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04813"/>
            <a:ext cx="15144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11" descr="gore2_44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4238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-252413" y="2492375"/>
            <a:ext cx="9396413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sv-SE" sz="2300" dirty="0">
                <a:solidFill>
                  <a:srgbClr val="005DAA"/>
                </a:solidFill>
                <a:latin typeface="Georgia"/>
                <a:cs typeface="Georgia"/>
              </a:rPr>
              <a:t>10 000 budskap om dagen… </a:t>
            </a:r>
            <a:r>
              <a:rPr lang="sv-SE" sz="2300" dirty="0" smtClean="0">
                <a:solidFill>
                  <a:srgbClr val="005DAA"/>
                </a:solidFill>
                <a:latin typeface="Georgia"/>
                <a:cs typeface="Georgia"/>
              </a:rPr>
              <a:t>37 </a:t>
            </a:r>
            <a:r>
              <a:rPr lang="sv-SE" sz="2300" dirty="0" err="1" smtClean="0">
                <a:solidFill>
                  <a:srgbClr val="005DAA"/>
                </a:solidFill>
                <a:latin typeface="Georgia"/>
                <a:cs typeface="Georgia"/>
              </a:rPr>
              <a:t>Gb</a:t>
            </a:r>
            <a:endParaRPr lang="sv-SE" sz="2300" dirty="0">
              <a:solidFill>
                <a:srgbClr val="005DAA"/>
              </a:solidFill>
              <a:latin typeface="Georgia"/>
              <a:cs typeface="Georgia"/>
            </a:endParaRPr>
          </a:p>
          <a:p>
            <a:pPr algn="ctr" eaLnBrk="1" hangingPunct="1"/>
            <a:r>
              <a:rPr lang="sv-SE" sz="2300" dirty="0" smtClean="0">
                <a:solidFill>
                  <a:srgbClr val="005DAA"/>
                </a:solidFill>
                <a:latin typeface="Georgia"/>
                <a:cs typeface="Georgia"/>
              </a:rPr>
              <a:t>Hva husker du fra </a:t>
            </a:r>
            <a:r>
              <a:rPr lang="sv-SE" sz="2300" dirty="0">
                <a:solidFill>
                  <a:srgbClr val="005DAA"/>
                </a:solidFill>
                <a:latin typeface="Georgia"/>
                <a:cs typeface="Georgia"/>
              </a:rPr>
              <a:t>i </a:t>
            </a:r>
            <a:r>
              <a:rPr lang="sv-SE" sz="2300" dirty="0" smtClean="0">
                <a:solidFill>
                  <a:srgbClr val="005DAA"/>
                </a:solidFill>
                <a:latin typeface="Georgia"/>
                <a:cs typeface="Georgia"/>
              </a:rPr>
              <a:t>går…? </a:t>
            </a:r>
            <a:r>
              <a:rPr lang="sv-SE" sz="2300" dirty="0">
                <a:solidFill>
                  <a:srgbClr val="005DAA"/>
                </a:solidFill>
                <a:latin typeface="Georgia"/>
                <a:cs typeface="Georgia"/>
              </a:rPr>
              <a:t>Eller dagen </a:t>
            </a:r>
            <a:r>
              <a:rPr lang="sv-SE" sz="2300" dirty="0" smtClean="0">
                <a:solidFill>
                  <a:srgbClr val="005DAA"/>
                </a:solidFill>
                <a:latin typeface="Georgia"/>
                <a:cs typeface="Georgia"/>
              </a:rPr>
              <a:t>før ?</a:t>
            </a:r>
            <a:endParaRPr lang="sv-SE" sz="2300" dirty="0">
              <a:solidFill>
                <a:srgbClr val="005DAA"/>
              </a:solidFill>
              <a:latin typeface="Georgia"/>
              <a:cs typeface="Georgia"/>
            </a:endParaRPr>
          </a:p>
          <a:p>
            <a:pPr algn="ctr" eaLnBrk="1" hangingPunct="1"/>
            <a:r>
              <a:rPr lang="sv-SE" sz="2300" dirty="0" smtClean="0">
                <a:solidFill>
                  <a:srgbClr val="005DAA"/>
                </a:solidFill>
                <a:latin typeface="Georgia"/>
                <a:cs typeface="Georgia"/>
              </a:rPr>
              <a:t>Hvem husker du ? Hvorfor?</a:t>
            </a:r>
            <a:endParaRPr lang="sv-SE" sz="2300" dirty="0">
              <a:solidFill>
                <a:srgbClr val="005DAA"/>
              </a:solidFill>
              <a:latin typeface="Georgia"/>
              <a:cs typeface="Georgia"/>
            </a:endParaRPr>
          </a:p>
        </p:txBody>
      </p:sp>
      <p:pic>
        <p:nvPicPr>
          <p:cNvPr id="14" name="Bildobjekt 13" descr="Marit-Bjorgen-66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5036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 descr="24022011%20kadhaffi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263525"/>
            <a:ext cx="1714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 descr="404136-aussie-searchers-japan-tsunami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4587875"/>
            <a:ext cx="4032251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rognos för onsdag, uppdaterad tisdag 4 maj. Bild: SVT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8"/>
          <a:stretch>
            <a:fillRect/>
          </a:stretch>
        </p:blipFill>
        <p:spPr bwMode="auto">
          <a:xfrm>
            <a:off x="0" y="476250"/>
            <a:ext cx="143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ruta 2"/>
          <p:cNvSpPr txBox="1">
            <a:spLocks noChangeArrowheads="1"/>
          </p:cNvSpPr>
          <p:nvPr/>
        </p:nvSpPr>
        <p:spPr bwMode="auto">
          <a:xfrm>
            <a:off x="-1747838" y="11207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sv-SE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1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21223"/>
            <a:ext cx="9144000" cy="513677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092821" y="1371601"/>
            <a:ext cx="6668428" cy="424731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ヒラギノ角ゴ Pro W3" pitchFamily="-84" charset="-128"/>
                <a:cs typeface="Garamond"/>
              </a:rPr>
              <a:t>MEDIEBILDET</a:t>
            </a:r>
          </a:p>
          <a:p>
            <a:pPr algn="ctr" defTabSz="914400"/>
            <a:endParaRPr lang="sv-SE" sz="3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  <a:cs typeface="Garamond"/>
            </a:endParaRP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Det produseres like mye </a:t>
            </a: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informasjon på 2 dager som </a:t>
            </a: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det ble gjort frem til 2003 .</a:t>
            </a:r>
          </a:p>
          <a:p>
            <a:pPr algn="ctr" defTabSz="914400"/>
            <a:endParaRPr lang="sv-SE" sz="3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  <a:cs typeface="Garamond"/>
            </a:endParaRP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Vi tar like mange bilder </a:t>
            </a: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på 2 timer som man </a:t>
            </a:r>
          </a:p>
          <a:p>
            <a:pPr algn="ctr" defTabSz="914400"/>
            <a:r>
              <a:rPr lang="sv-SE" sz="3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  <a:cs typeface="Garamond"/>
              </a:rPr>
              <a:t>gjorde på hele 1900-tallet</a:t>
            </a:r>
            <a:endParaRPr lang="sv-SE" sz="3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ヒラギノ角ゴ Pro W3" pitchFamily="-84" charset="-128"/>
              <a:cs typeface="Garamond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-1866319" y="-15972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9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071564" y="2747433"/>
            <a:ext cx="7615237" cy="54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sv-SE" sz="2400" dirty="0">
              <a:solidFill>
                <a:prstClr val="black"/>
              </a:solidFill>
              <a:latin typeface="Publico Text Roman"/>
              <a:ea typeface="ヒラギノ角ゴ Pro W3" pitchFamily="-84" charset="-128"/>
              <a:cs typeface="Publico Text Roman"/>
            </a:endParaRPr>
          </a:p>
        </p:txBody>
      </p:sp>
      <p:pic>
        <p:nvPicPr>
          <p:cNvPr id="5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866"/>
            <a:ext cx="7940460" cy="68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-17765" y="188640"/>
            <a:ext cx="80461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sv-SE" sz="8000" b="1" dirty="0" smtClean="0">
                <a:solidFill>
                  <a:srgbClr val="000000"/>
                </a:solidFill>
                <a:latin typeface="Arial Black" charset="0"/>
                <a:ea typeface="ヒラギノ角ゴ Pro W3" pitchFamily="-84" charset="-128"/>
                <a:cs typeface="Arial Black" charset="0"/>
              </a:rPr>
              <a:t>150 ggr/dag</a:t>
            </a:r>
            <a:endParaRPr lang="sv-SE" sz="8000" b="1" dirty="0">
              <a:solidFill>
                <a:srgbClr val="000000"/>
              </a:solidFill>
              <a:latin typeface="Arial Black" charset="0"/>
              <a:ea typeface="ヒラギノ角ゴ Pro W3" pitchFamily="-84" charset="-128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92200" y="457200"/>
            <a:ext cx="80518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b-NO" sz="2800" dirty="0" smtClean="0">
                <a:latin typeface="Arial Narrow" panose="020B0606020202030204" pitchFamily="34" charset="0"/>
              </a:rPr>
              <a:t> </a:t>
            </a:r>
            <a:r>
              <a:rPr lang="nb-NO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MEDIEBILDET</a:t>
            </a:r>
            <a:endParaRPr lang="nb-NO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237785"/>
            <a:ext cx="8686800" cy="501696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Nordmenn ser i gjennomsnitt på sin mobiltelefon 150 ganger pr. dag - hvert 6.min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err="1" smtClean="0">
                <a:latin typeface="Georgia" panose="02040502050405020303" pitchFamily="18" charset="0"/>
              </a:rPr>
              <a:t>Facebook</a:t>
            </a:r>
            <a:r>
              <a:rPr lang="nb-NO" sz="3000" b="0" dirty="0" smtClean="0">
                <a:latin typeface="Georgia" panose="02040502050405020303" pitchFamily="18" charset="0"/>
              </a:rPr>
              <a:t> har 1,55 milliarder månedlige brukere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Daglig deles 500.000 innlegg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Det var over 3 millioner nordmenn på </a:t>
            </a:r>
            <a:r>
              <a:rPr lang="nb-NO" sz="3000" b="0" dirty="0" err="1" smtClean="0">
                <a:latin typeface="Georgia" panose="02040502050405020303" pitchFamily="18" charset="0"/>
              </a:rPr>
              <a:t>facebook</a:t>
            </a:r>
            <a:r>
              <a:rPr lang="nb-NO" sz="3000" b="0" dirty="0" smtClean="0">
                <a:latin typeface="Georgia" panose="02040502050405020303" pitchFamily="18" charset="0"/>
              </a:rPr>
              <a:t> pr. august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 smtClean="0">
                <a:latin typeface="Georgia" panose="02040502050405020303" pitchFamily="18" charset="0"/>
              </a:rPr>
              <a:t>I 2020 kommer vi til å dele 100 ganger så mye </a:t>
            </a:r>
          </a:p>
          <a:p>
            <a:pPr marL="0" indent="0">
              <a:buNone/>
            </a:pPr>
            <a:r>
              <a:rPr lang="nb-NO" sz="3000" b="0" dirty="0" smtClean="0">
                <a:latin typeface="Georgia" panose="02040502050405020303" pitchFamily="18" charset="0"/>
              </a:rPr>
              <a:t>      informasjon som vi gjør i dag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000" dirty="0" smtClean="0"/>
          </a:p>
          <a:p>
            <a:pPr marL="0" indent="0">
              <a:buNone/>
            </a:pPr>
            <a:endParaRPr lang="nb-NO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33151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0453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6254750" y="5794375"/>
            <a:ext cx="2555875" cy="8572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295275" y="4533900"/>
            <a:ext cx="2555875" cy="8572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319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rafikverkspresentation,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8987</TotalTime>
  <Words>1385</Words>
  <Application>Microsoft Macintosh PowerPoint</Application>
  <PresentationFormat>Skjermfremvisning (4:3)</PresentationFormat>
  <Paragraphs>271</Paragraphs>
  <Slides>39</Slides>
  <Notes>35</Notes>
  <HiddenSlides>0</HiddenSlides>
  <MMClips>0</MMClips>
  <ScaleCrop>false</ScaleCrop>
  <HeadingPairs>
    <vt:vector size="6" baseType="variant">
      <vt:variant>
        <vt:lpstr>Brukte skrifter</vt:lpstr>
      </vt:variant>
      <vt:variant>
        <vt:i4>13</vt:i4>
      </vt:variant>
      <vt:variant>
        <vt:lpstr>Tema</vt:lpstr>
      </vt:variant>
      <vt:variant>
        <vt:i4>12</vt:i4>
      </vt:variant>
      <vt:variant>
        <vt:lpstr>Lysbildetitler</vt:lpstr>
      </vt:variant>
      <vt:variant>
        <vt:i4>39</vt:i4>
      </vt:variant>
    </vt:vector>
  </HeadingPairs>
  <TitlesOfParts>
    <vt:vector size="64" baseType="lpstr">
      <vt:lpstr>Angsana New</vt:lpstr>
      <vt:lpstr>Arial Black</vt:lpstr>
      <vt:lpstr>Arial Narrow</vt:lpstr>
      <vt:lpstr>Arial Narrow Bold</vt:lpstr>
      <vt:lpstr>Calibri</vt:lpstr>
      <vt:lpstr>Cambria</vt:lpstr>
      <vt:lpstr>Garamond</vt:lpstr>
      <vt:lpstr>Georgia</vt:lpstr>
      <vt:lpstr>MS PGothic</vt:lpstr>
      <vt:lpstr>ＭＳ Ｐゴシック</vt:lpstr>
      <vt:lpstr>Publico Text Roman</vt:lpstr>
      <vt:lpstr>ヒラギノ角ゴ Pro W3</vt:lpstr>
      <vt:lpstr>Arial</vt:lpstr>
      <vt:lpstr>LeadDev-Master_2013-NEW</vt:lpstr>
      <vt:lpstr>1_Custom Design</vt:lpstr>
      <vt:lpstr>2_Custom Design</vt:lpstr>
      <vt:lpstr>1_Trafikverkspresentation, sidor</vt:lpstr>
      <vt:lpstr>3_Custom Design</vt:lpstr>
      <vt:lpstr>Egendefinert utforming</vt:lpstr>
      <vt:lpstr>Slate_NoMoE</vt:lpstr>
      <vt:lpstr>4_Custom Design</vt:lpstr>
      <vt:lpstr>5_Custom Design</vt:lpstr>
      <vt:lpstr>6_Custom Design</vt:lpstr>
      <vt:lpstr>7_Custom Design</vt:lpstr>
      <vt:lpstr>Custom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MEDIEBILDET</vt:lpstr>
      <vt:lpstr>PowerPoint-presentasjon</vt:lpstr>
      <vt:lpstr>HVA MED ROTARY I DAGENS MEDIEBILDE 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FORSTERKE PROFIL, PR OG OMDØMME</vt:lpstr>
      <vt:lpstr> KJERNEVERDIER - IDENTITET</vt:lpstr>
      <vt:lpstr>PowerPoint-presentasjon</vt:lpstr>
      <vt:lpstr>PowerPoint-presentasjon</vt:lpstr>
      <vt:lpstr>PowerPoint-presentasjon</vt:lpstr>
      <vt:lpstr>PowerPoint-presentasjon</vt:lpstr>
      <vt:lpstr>2016/17 JOHN GERM</vt:lpstr>
      <vt:lpstr>HVA KAN DITT DISTRIKT OG KLUBBER GJØRE ?</vt:lpstr>
      <vt:lpstr>PowerPoint-presentasjon</vt:lpstr>
      <vt:lpstr>1. TA I BRUK VÅR KOMMUNIKASJON OG VISUELLE IDENTITET</vt:lpstr>
      <vt:lpstr>2. FORTELL  OVERBEVISENDE HISTORIER MED ENHETLIG BUDSKAP</vt:lpstr>
      <vt:lpstr>3. OPPDATER DERES WEBSIDE OG FACEBOKSIDE </vt:lpstr>
      <vt:lpstr>4. PLAN OG BUDSJETT FOR PR  og OMDØMMEBYGGING</vt:lpstr>
      <vt:lpstr> MVA-KOMPENSASJON</vt:lpstr>
      <vt:lpstr>PowerPoint-presentasjon</vt:lpstr>
      <vt:lpstr>SLUTTRESULTATET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</vt:vector>
  </TitlesOfParts>
  <Company>Rotary International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Microsoft Office-bruker</cp:lastModifiedBy>
  <cp:revision>305</cp:revision>
  <cp:lastPrinted>2013-06-19T15:45:56Z</cp:lastPrinted>
  <dcterms:created xsi:type="dcterms:W3CDTF">2014-01-09T21:38:42Z</dcterms:created>
  <dcterms:modified xsi:type="dcterms:W3CDTF">2016-09-20T21:17:50Z</dcterms:modified>
</cp:coreProperties>
</file>