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7" r:id="rId2"/>
    <p:sldId id="344" r:id="rId3"/>
    <p:sldId id="330" r:id="rId4"/>
    <p:sldId id="326" r:id="rId5"/>
    <p:sldId id="341" r:id="rId6"/>
    <p:sldId id="345" r:id="rId7"/>
    <p:sldId id="338" r:id="rId8"/>
    <p:sldId id="339" r:id="rId9"/>
    <p:sldId id="340" r:id="rId10"/>
    <p:sldId id="343" r:id="rId11"/>
    <p:sldId id="346" r:id="rId12"/>
    <p:sldId id="34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00"/>
    <a:srgbClr val="17458F"/>
    <a:srgbClr val="01B4E7"/>
    <a:srgbClr val="005DAA"/>
    <a:srgbClr val="48595D"/>
    <a:srgbClr val="FFFFFF"/>
    <a:srgbClr val="D9185C"/>
    <a:srgbClr val="06B4E6"/>
    <a:srgbClr val="15458F"/>
    <a:srgbClr val="DA1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77" d="100"/>
          <a:sy n="77" d="100"/>
        </p:scale>
        <p:origin x="126" y="1200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8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3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4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3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11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hyperlink" Target="mailto:terje@gaarden.a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hyperlink" Target="mailto:terje@gaarden.as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040933-1B97-D84F-AA11-06A7D76F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55" y="701890"/>
            <a:ext cx="3903562" cy="2050279"/>
          </a:xfrm>
        </p:spPr>
        <p:txBody>
          <a:bodyPr/>
          <a:lstStyle/>
          <a:p>
            <a:r>
              <a:rPr lang="en-US" dirty="0" err="1"/>
              <a:t>Forslag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ROLLUP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BF6B1B-564A-4015-A7E9-9DAE50D44ED0}"/>
              </a:ext>
            </a:extLst>
          </p:cNvPr>
          <p:cNvSpPr/>
          <p:nvPr/>
        </p:nvSpPr>
        <p:spPr>
          <a:xfrm>
            <a:off x="5812325" y="153909"/>
            <a:ext cx="2842788" cy="5232903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6DC655E-8A42-485D-8748-97FE10BB1263}"/>
              </a:ext>
            </a:extLst>
          </p:cNvPr>
          <p:cNvSpPr txBox="1"/>
          <p:nvPr/>
        </p:nvSpPr>
        <p:spPr>
          <a:xfrm>
            <a:off x="6096000" y="271604"/>
            <a:ext cx="19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BLI MED I VÅR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0D84EC8-11BA-42E3-BBC6-67C85D76A3FC}"/>
              </a:ext>
            </a:extLst>
          </p:cNvPr>
          <p:cNvSpPr txBox="1"/>
          <p:nvPr/>
        </p:nvSpPr>
        <p:spPr>
          <a:xfrm>
            <a:off x="6163726" y="1207301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nb-N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3FDD98-464D-495C-A4AC-12D4FDA86FDF}"/>
              </a:ext>
            </a:extLst>
          </p:cNvPr>
          <p:cNvSpPr txBox="1"/>
          <p:nvPr/>
        </p:nvSpPr>
        <p:spPr>
          <a:xfrm>
            <a:off x="6182401" y="1484300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EL-SPARKESYKKEL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3B11C2F-7CA2-456C-9A52-20F5CD3D4ACF}"/>
              </a:ext>
            </a:extLst>
          </p:cNvPr>
          <p:cNvSpPr txBox="1"/>
          <p:nvPr/>
        </p:nvSpPr>
        <p:spPr>
          <a:xfrm>
            <a:off x="7552692" y="438552"/>
            <a:ext cx="92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bg1"/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EF993A2-67B9-4F7D-A962-2671484007F8}"/>
              </a:ext>
            </a:extLst>
          </p:cNvPr>
          <p:cNvSpPr/>
          <p:nvPr/>
        </p:nvSpPr>
        <p:spPr>
          <a:xfrm>
            <a:off x="6200775" y="608489"/>
            <a:ext cx="1631155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DA5616-456D-4F01-AE5C-6D0B0F87CE04}"/>
              </a:ext>
            </a:extLst>
          </p:cNvPr>
          <p:cNvSpPr/>
          <p:nvPr/>
        </p:nvSpPr>
        <p:spPr>
          <a:xfrm>
            <a:off x="7627870" y="664102"/>
            <a:ext cx="156435" cy="94529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972C9AA-4B4A-4264-BD04-A473B0ED7282}"/>
              </a:ext>
            </a:extLst>
          </p:cNvPr>
          <p:cNvSpPr/>
          <p:nvPr/>
        </p:nvSpPr>
        <p:spPr>
          <a:xfrm rot="20330067">
            <a:off x="6197385" y="2162815"/>
            <a:ext cx="609600" cy="609600"/>
          </a:xfrm>
          <a:prstGeom prst="ellipse">
            <a:avLst/>
          </a:prstGeom>
          <a:solidFill>
            <a:srgbClr val="FF7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900" b="1" dirty="0"/>
              <a:t>VERDI</a:t>
            </a:r>
            <a:br>
              <a:rPr lang="nb-NO" sz="900" b="1" dirty="0"/>
            </a:br>
            <a:r>
              <a:rPr lang="nb-NO" sz="900" b="1" dirty="0"/>
              <a:t>INNTIL</a:t>
            </a:r>
            <a:br>
              <a:rPr lang="nb-NO" sz="900" b="1" dirty="0"/>
            </a:br>
            <a:r>
              <a:rPr lang="nb-NO" sz="900" b="1" dirty="0"/>
              <a:t>6.000</a:t>
            </a:r>
          </a:p>
        </p:txBody>
      </p:sp>
      <p:pic>
        <p:nvPicPr>
          <p:cNvPr id="33" name="Bilde 32" descr="Et bilde som inneholder transport&#10;&#10;Automatisk generert beskrivelse">
            <a:extLst>
              <a:ext uri="{FF2B5EF4-FFF2-40B4-BE49-F238E27FC236}">
                <a16:creationId xmlns:a16="http://schemas.microsoft.com/office/drawing/2014/main" id="{14C7686B-F490-4117-8CF5-18FA5113C0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98" y="2050279"/>
            <a:ext cx="2174889" cy="2174889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4D13E19-8B1D-4779-8A1C-3F84E83D3F5F}"/>
              </a:ext>
            </a:extLst>
          </p:cNvPr>
          <p:cNvSpPr txBox="1"/>
          <p:nvPr/>
        </p:nvSpPr>
        <p:spPr>
          <a:xfrm>
            <a:off x="6086047" y="606876"/>
            <a:ext cx="1494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FF7600"/>
                </a:solidFill>
                <a:latin typeface="Frutiger LT Std 45 Light" panose="020B0703030504020204" pitchFamily="34" charset="0"/>
              </a:rPr>
              <a:t>QUIZ</a:t>
            </a:r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ADF2E2BB-73BF-4835-ACB4-1EA757D38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89" y="4418430"/>
            <a:ext cx="2064660" cy="775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39617AD-4C91-4E34-84A7-E6637A234D06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pic>
        <p:nvPicPr>
          <p:cNvPr id="6" name="Bilde 5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F5C629DD-EC7F-4C18-8671-E1F0A4D17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39016"/>
            <a:ext cx="7620000" cy="5715000"/>
          </a:xfrm>
          <a:prstGeom prst="rect">
            <a:avLst/>
          </a:prstGeom>
          <a:effectLst>
            <a:outerShdw blurRad="3810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600A61A-732D-471D-961E-3AD442348EA5}"/>
              </a:ext>
            </a:extLst>
          </p:cNvPr>
          <p:cNvSpPr txBox="1"/>
          <p:nvPr/>
        </p:nvSpPr>
        <p:spPr>
          <a:xfrm>
            <a:off x="2286000" y="6204858"/>
            <a:ext cx="494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effectLst>
                  <a:outerShdw blurRad="101600" dist="88900" dir="2700000" algn="tl" rotWithShape="0">
                    <a:schemeClr val="bg1">
                      <a:alpha val="40000"/>
                    </a:schemeClr>
                  </a:outerShdw>
                </a:effectLst>
              </a:rPr>
              <a:t>Fra </a:t>
            </a:r>
            <a:r>
              <a:rPr lang="nb-NO" dirty="0" err="1">
                <a:solidFill>
                  <a:schemeClr val="bg1"/>
                </a:solidFill>
                <a:effectLst>
                  <a:outerShdw blurRad="101600" dist="88900" dir="2700000" algn="tl" rotWithShape="0">
                    <a:schemeClr val="bg1">
                      <a:alpha val="40000"/>
                    </a:schemeClr>
                  </a:outerShdw>
                </a:effectLst>
              </a:rPr>
              <a:t>Rotary</a:t>
            </a:r>
            <a:r>
              <a:rPr lang="nb-NO" dirty="0">
                <a:solidFill>
                  <a:schemeClr val="bg1"/>
                </a:solidFill>
                <a:effectLst>
                  <a:outerShdw blurRad="101600" dist="88900" dir="2700000" algn="tl" rotWithShape="0">
                    <a:schemeClr val="bg1">
                      <a:alpha val="40000"/>
                    </a:schemeClr>
                  </a:outerShdw>
                </a:effectLst>
              </a:rPr>
              <a:t>-Quiz 2017 – Åsen Rotaryklubb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1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9AD25-1026-A841-A9AF-BFC5AC93AD75}"/>
              </a:ext>
            </a:extLst>
          </p:cNvPr>
          <p:cNvSpPr txBox="1"/>
          <p:nvPr/>
        </p:nvSpPr>
        <p:spPr>
          <a:xfrm>
            <a:off x="796834" y="3825805"/>
            <a:ext cx="11215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PETS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37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2BF6B1B-564A-4015-A7E9-9DAE50D44ED0}"/>
              </a:ext>
            </a:extLst>
          </p:cNvPr>
          <p:cNvSpPr/>
          <p:nvPr/>
        </p:nvSpPr>
        <p:spPr>
          <a:xfrm>
            <a:off x="1829460" y="1111204"/>
            <a:ext cx="8302028" cy="5219791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381000" dist="114300" dir="27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3FDD98-464D-495C-A4AC-12D4FDA86FDF}"/>
              </a:ext>
            </a:extLst>
          </p:cNvPr>
          <p:cNvSpPr txBox="1"/>
          <p:nvPr/>
        </p:nvSpPr>
        <p:spPr>
          <a:xfrm>
            <a:off x="7672028" y="3179306"/>
            <a:ext cx="2064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QR-KODE FOR BESTILLING AV MATERIELL</a:t>
            </a:r>
            <a:br>
              <a:rPr lang="nb-NO" dirty="0">
                <a:solidFill>
                  <a:schemeClr val="bg1"/>
                </a:solidFill>
              </a:rPr>
            </a:b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DISTRIKTET SENDER TIL KLUBBEN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EF993A2-67B9-4F7D-A962-2671484007F8}"/>
              </a:ext>
            </a:extLst>
          </p:cNvPr>
          <p:cNvSpPr/>
          <p:nvPr/>
        </p:nvSpPr>
        <p:spPr>
          <a:xfrm>
            <a:off x="7671721" y="1565784"/>
            <a:ext cx="2065274" cy="5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ADF2E2BB-73BF-4835-ACB4-1EA757D38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64" y="5375725"/>
            <a:ext cx="2064660" cy="77512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6F00BE-38B5-4B99-8060-8E30305B94BC}"/>
              </a:ext>
            </a:extLst>
          </p:cNvPr>
          <p:cNvSpPr txBox="1"/>
          <p:nvPr/>
        </p:nvSpPr>
        <p:spPr>
          <a:xfrm>
            <a:off x="2149349" y="1211181"/>
            <a:ext cx="488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ET TILBUD TIL ROTARYKLUBBER 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E59BD28-51E0-4F88-83CD-327E7666A931}"/>
              </a:ext>
            </a:extLst>
          </p:cNvPr>
          <p:cNvSpPr txBox="1"/>
          <p:nvPr/>
        </p:nvSpPr>
        <p:spPr>
          <a:xfrm>
            <a:off x="2149348" y="1915788"/>
            <a:ext cx="35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MELD DERE PÅ SOM VERTSKAP FOR EN ROTARY</a:t>
            </a:r>
            <a:r>
              <a:rPr lang="nb-NO" b="1" dirty="0">
                <a:solidFill>
                  <a:srgbClr val="FF7600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116999E-8C03-47A4-8AFD-690D1F480A22}"/>
              </a:ext>
            </a:extLst>
          </p:cNvPr>
          <p:cNvSpPr txBox="1"/>
          <p:nvPr/>
        </p:nvSpPr>
        <p:spPr>
          <a:xfrm>
            <a:off x="2192397" y="2714812"/>
            <a:ext cx="36658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17458F"/>
                </a:solidFill>
                <a:latin typeface="Frutiger LT Std 45 Light" panose="020B0703030504020204" pitchFamily="34" charset="0"/>
              </a:rPr>
              <a:t>KLUBBENE FÅR EPOST I LØPET AV UKE 12/2021</a:t>
            </a:r>
            <a:br>
              <a:rPr lang="nb-NO" b="1" dirty="0">
                <a:solidFill>
                  <a:srgbClr val="17458F"/>
                </a:solidFill>
                <a:latin typeface="Frutiger LT Std 45 Light" panose="020B0703030504020204" pitchFamily="34" charset="0"/>
              </a:rPr>
            </a:br>
            <a:endParaRPr lang="nb-NO" b="1" dirty="0">
              <a:solidFill>
                <a:srgbClr val="17458F"/>
              </a:solidFill>
              <a:latin typeface="Frutiger LT Std 45 Light" panose="020B0703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MELD INTERESSE VED Å BENYTTE QR-KODEN, - eller</a:t>
            </a:r>
            <a:b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</a:br>
            <a:endParaRPr lang="nb-NO" b="1" dirty="0">
              <a:solidFill>
                <a:schemeClr val="bg1"/>
              </a:solidFill>
              <a:latin typeface="Frutiger LT Std 45 Light" panose="020B0703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SEND EPOST TIL </a:t>
            </a: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  <a:hlinkClick r:id="rId5"/>
              </a:rPr>
              <a:t>terje@gaarden.as</a:t>
            </a:r>
            <a:endParaRPr lang="nb-NO" b="1" dirty="0">
              <a:solidFill>
                <a:schemeClr val="bg1"/>
              </a:solidFill>
              <a:latin typeface="Frutiger LT Std 45 Light" panose="020B0703030504020204" pitchFamily="34" charset="0"/>
            </a:endParaRPr>
          </a:p>
          <a:p>
            <a:endParaRPr lang="nb-NO" b="1" dirty="0">
              <a:solidFill>
                <a:schemeClr val="bg1"/>
              </a:solidFill>
              <a:latin typeface="Frutiger LT Std 45 Light" panose="020B0703030504020204" pitchFamily="34" charset="0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939DB70-9AE0-4B7B-8285-5B4D4AE53428}"/>
              </a:ext>
            </a:extLst>
          </p:cNvPr>
          <p:cNvSpPr txBox="1"/>
          <p:nvPr/>
        </p:nvSpPr>
        <p:spPr>
          <a:xfrm rot="16200000">
            <a:off x="4597071" y="3530008"/>
            <a:ext cx="503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AKSJONSPERIODE: 1.MAI – 17.JULI 2021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F71EA94-1AB3-46B9-BA27-DAF3D43ECA1B}"/>
              </a:ext>
            </a:extLst>
          </p:cNvPr>
          <p:cNvSpPr txBox="1"/>
          <p:nvPr/>
        </p:nvSpPr>
        <p:spPr>
          <a:xfrm>
            <a:off x="2159302" y="1548892"/>
            <a:ext cx="4881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som vil markedsføre seg i lokalsamfunnet 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39617AD-4C91-4E34-84A7-E6637A234D06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pic>
        <p:nvPicPr>
          <p:cNvPr id="1026" name="Picture 2" descr="ROTARY Quiz - våren 2021">
            <a:extLst>
              <a:ext uri="{FF2B5EF4-FFF2-40B4-BE49-F238E27FC236}">
                <a16:creationId xmlns:a16="http://schemas.microsoft.com/office/drawing/2014/main" id="{7C50B6B4-3A91-49DA-ABDC-1E8128CB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90" y="1863876"/>
            <a:ext cx="1150337" cy="11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F67C7F53-2402-4935-A84D-C98497B6B596}"/>
              </a:ext>
            </a:extLst>
          </p:cNvPr>
          <p:cNvSpPr txBox="1"/>
          <p:nvPr/>
        </p:nvSpPr>
        <p:spPr>
          <a:xfrm>
            <a:off x="2026431" y="5556449"/>
            <a:ext cx="488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7600"/>
                </a:solidFill>
                <a:effectLst>
                  <a:outerShdw blurRad="1270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FRIST FOR PÅMELDING: 12.APRIL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AB189B24-118E-4CAE-9486-DCCE59F7401F}"/>
              </a:ext>
            </a:extLst>
          </p:cNvPr>
          <p:cNvGrpSpPr/>
          <p:nvPr/>
        </p:nvGrpSpPr>
        <p:grpSpPr>
          <a:xfrm>
            <a:off x="4730394" y="707572"/>
            <a:ext cx="2731212" cy="5464628"/>
            <a:chOff x="4730394" y="707572"/>
            <a:chExt cx="2731212" cy="5464628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62BF6B1B-564A-4015-A7E9-9DAE50D44ED0}"/>
                </a:ext>
              </a:extLst>
            </p:cNvPr>
            <p:cNvSpPr/>
            <p:nvPr/>
          </p:nvSpPr>
          <p:spPr>
            <a:xfrm>
              <a:off x="4730394" y="707572"/>
              <a:ext cx="2731212" cy="5464628"/>
            </a:xfrm>
            <a:prstGeom prst="rect">
              <a:avLst/>
            </a:prstGeom>
            <a:solidFill>
              <a:srgbClr val="01B4E7"/>
            </a:solidFill>
            <a:ln>
              <a:noFill/>
            </a:ln>
            <a:effectLst>
              <a:outerShdw blurRad="381000" dist="114300" dir="270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56DC655E-8A42-485D-8748-97FE10BB1263}"/>
                </a:ext>
              </a:extLst>
            </p:cNvPr>
            <p:cNvSpPr txBox="1"/>
            <p:nvPr/>
          </p:nvSpPr>
          <p:spPr>
            <a:xfrm>
              <a:off x="4969462" y="936799"/>
              <a:ext cx="194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Frutiger LT Std 45 Light" panose="020B0703030504020204" pitchFamily="34" charset="0"/>
                </a:rPr>
                <a:t>BLI MED I VÅR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E0D84EC8-11BA-42E3-BBC6-67C85D76A3FC}"/>
                </a:ext>
              </a:extLst>
            </p:cNvPr>
            <p:cNvSpPr txBox="1"/>
            <p:nvPr/>
          </p:nvSpPr>
          <p:spPr>
            <a:xfrm>
              <a:off x="5037188" y="1872496"/>
              <a:ext cx="2111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OG</a:t>
              </a:r>
              <a:r>
                <a:rPr lang="nb-N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VINN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2E3FDD98-464D-495C-A4AC-12D4FDA86FDF}"/>
                </a:ext>
              </a:extLst>
            </p:cNvPr>
            <p:cNvSpPr txBox="1"/>
            <p:nvPr/>
          </p:nvSpPr>
          <p:spPr>
            <a:xfrm>
              <a:off x="5055863" y="2149495"/>
              <a:ext cx="240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bg1"/>
                  </a:solidFill>
                </a:rPr>
                <a:t>EL-SPARKESYKKEL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43B11C2F-7CA2-456C-9A52-20F5CD3D4ACF}"/>
                </a:ext>
              </a:extLst>
            </p:cNvPr>
            <p:cNvSpPr txBox="1"/>
            <p:nvPr/>
          </p:nvSpPr>
          <p:spPr>
            <a:xfrm>
              <a:off x="6426154" y="1103747"/>
              <a:ext cx="925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4400" b="1" dirty="0">
                  <a:solidFill>
                    <a:schemeClr val="bg1"/>
                  </a:solidFill>
                  <a:latin typeface="Agency FB" panose="020B0503020202020204" pitchFamily="34" charset="0"/>
                  <a:cs typeface="Aharoni" panose="020B0604020202020204" pitchFamily="2" charset="-79"/>
                </a:rPr>
                <a:t>?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EF993A2-67B9-4F7D-A962-2671484007F8}"/>
                </a:ext>
              </a:extLst>
            </p:cNvPr>
            <p:cNvSpPr/>
            <p:nvPr/>
          </p:nvSpPr>
          <p:spPr>
            <a:xfrm>
              <a:off x="5074237" y="1273684"/>
              <a:ext cx="1631155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12DA5616-456D-4F01-AE5C-6D0B0F87CE04}"/>
                </a:ext>
              </a:extLst>
            </p:cNvPr>
            <p:cNvSpPr/>
            <p:nvPr/>
          </p:nvSpPr>
          <p:spPr>
            <a:xfrm>
              <a:off x="6501332" y="1329297"/>
              <a:ext cx="156435" cy="94529"/>
            </a:xfrm>
            <a:prstGeom prst="rect">
              <a:avLst/>
            </a:prstGeom>
            <a:solidFill>
              <a:srgbClr val="01B4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3" name="Bilde 32" descr="Et bilde som inneholder transport&#10;&#10;Automatisk generert beskrivelse">
              <a:extLst>
                <a:ext uri="{FF2B5EF4-FFF2-40B4-BE49-F238E27FC236}">
                  <a16:creationId xmlns:a16="http://schemas.microsoft.com/office/drawing/2014/main" id="{14C7686B-F490-4117-8CF5-18FA5113C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560" y="2715474"/>
              <a:ext cx="2174889" cy="2174889"/>
            </a:xfrm>
            <a:prstGeom prst="rect">
              <a:avLst/>
            </a:prstGeom>
            <a:effectLst>
              <a:outerShdw blurRad="127000" dist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04D13E19-8B1D-4779-8A1C-3F84E83D3F5F}"/>
                </a:ext>
              </a:extLst>
            </p:cNvPr>
            <p:cNvSpPr txBox="1"/>
            <p:nvPr/>
          </p:nvSpPr>
          <p:spPr>
            <a:xfrm>
              <a:off x="4959509" y="1272071"/>
              <a:ext cx="14941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4400" b="1" dirty="0">
                  <a:solidFill>
                    <a:srgbClr val="FF7600"/>
                  </a:solidFill>
                  <a:latin typeface="Frutiger LT Std 45 Light" panose="020B0703030504020204" pitchFamily="34" charset="0"/>
                </a:rPr>
                <a:t>QUIZ</a:t>
              </a:r>
            </a:p>
          </p:txBody>
        </p:sp>
        <p:pic>
          <p:nvPicPr>
            <p:cNvPr id="38" name="Bilde 37">
              <a:extLst>
                <a:ext uri="{FF2B5EF4-FFF2-40B4-BE49-F238E27FC236}">
                  <a16:creationId xmlns:a16="http://schemas.microsoft.com/office/drawing/2014/main" id="{ADF2E2BB-73BF-4835-ACB4-1EA757D38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851" y="5083625"/>
              <a:ext cx="2064660" cy="775120"/>
            </a:xfrm>
            <a:prstGeom prst="rect">
              <a:avLst/>
            </a:prstGeom>
          </p:spPr>
        </p:pic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BA70A23-CE3A-4FDC-B226-2CA5BDFA4449}"/>
                </a:ext>
              </a:extLst>
            </p:cNvPr>
            <p:cNvSpPr/>
            <p:nvPr/>
          </p:nvSpPr>
          <p:spPr>
            <a:xfrm rot="20330067">
              <a:off x="5067148" y="2828011"/>
              <a:ext cx="609600" cy="609600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28575">
              <a:noFill/>
            </a:ln>
            <a:effectLst>
              <a:innerShdw blurRad="63500" dist="50800" dir="10800000">
                <a:prstClr val="black">
                  <a:alpha val="5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 sz="900" b="1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972C9AA-4B4A-4264-BD04-A473B0ED7282}"/>
                </a:ext>
              </a:extLst>
            </p:cNvPr>
            <p:cNvSpPr/>
            <p:nvPr/>
          </p:nvSpPr>
          <p:spPr>
            <a:xfrm rot="20330067">
              <a:off x="5070847" y="2828010"/>
              <a:ext cx="609600" cy="609600"/>
            </a:xfrm>
            <a:prstGeom prst="ellipse">
              <a:avLst/>
            </a:prstGeom>
            <a:solidFill>
              <a:srgbClr val="FF7600"/>
            </a:solidFill>
            <a:ln w="28575">
              <a:solidFill>
                <a:schemeClr val="bg1"/>
              </a:solidFill>
            </a:ln>
            <a:effectLst>
              <a:outerShdw blurRad="508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900" b="1" dirty="0"/>
                <a:t>VERDI</a:t>
              </a:r>
              <a:br>
                <a:rPr lang="nb-NO" sz="900" b="1" dirty="0"/>
              </a:br>
              <a:r>
                <a:rPr lang="nb-NO" sz="900" b="1" dirty="0"/>
                <a:t>INNTIL</a:t>
              </a:r>
              <a:br>
                <a:rPr lang="nb-NO" sz="900" b="1" dirty="0"/>
              </a:br>
              <a:r>
                <a:rPr lang="nb-NO" sz="900" b="1" dirty="0"/>
                <a:t>6.000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7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SMELTEDIGEL 4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MER OM ÅRETS SYNLIGHETSKAMPANJE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9AD25-1026-A841-A9AF-BFC5AC93AD75}"/>
              </a:ext>
            </a:extLst>
          </p:cNvPr>
          <p:cNvSpPr txBox="1"/>
          <p:nvPr/>
        </p:nvSpPr>
        <p:spPr>
          <a:xfrm>
            <a:off x="796834" y="2873829"/>
            <a:ext cx="11215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QUIZ</a:t>
            </a:r>
            <a:b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SYNLIGHETSKAMPANJE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8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e 37">
            <a:extLst>
              <a:ext uri="{FF2B5EF4-FFF2-40B4-BE49-F238E27FC236}">
                <a16:creationId xmlns:a16="http://schemas.microsoft.com/office/drawing/2014/main" id="{ADF2E2BB-73BF-4835-ACB4-1EA757D38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65" y="1429946"/>
            <a:ext cx="4049485" cy="1520268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EF03BDA-B871-4820-9A5C-D70ABE7A75C1}"/>
              </a:ext>
            </a:extLst>
          </p:cNvPr>
          <p:cNvSpPr txBox="1"/>
          <p:nvPr/>
        </p:nvSpPr>
        <p:spPr>
          <a:xfrm>
            <a:off x="7195458" y="3470482"/>
            <a:ext cx="4540916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17458F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SETT OPP ROLLUP’EN OG KJØR </a:t>
            </a:r>
            <a:r>
              <a:rPr lang="nb-NO" sz="2000" b="1" dirty="0">
                <a:solidFill>
                  <a:srgbClr val="FF7600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br>
              <a:rPr lang="nb-NO" sz="2000" b="1" dirty="0">
                <a:solidFill>
                  <a:srgbClr val="FF7600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</a:br>
            <a:endParaRPr lang="nb-NO" sz="2000" b="1" dirty="0">
              <a:solidFill>
                <a:srgbClr val="FF7600"/>
              </a:soli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Frutiger LT Std 45 Light" panose="020B0703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EN ENKEL MÅTE Å PROFILERE ROTARY I NÆRMILJØET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FORTELL OM ROTARY, - DEL UT BROSJYREN OG QUIZ-SKJEMA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EN QUIZ GJØR DET ENKELT Å KOMME I KONTAKT MED BARN OG VOKSNE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b="1" dirty="0">
              <a:solidFill>
                <a:schemeClr val="bg1"/>
              </a:solidFill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</a:effectLst>
              <a:latin typeface="Frutiger LT Std 45 Light" panose="020B0703030504020204" pitchFamily="34" charset="0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39617AD-4C91-4E34-84A7-E6637A234D06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ECA1870-0684-4F5D-ABA7-CCF2CF7E0341}"/>
              </a:ext>
            </a:extLst>
          </p:cNvPr>
          <p:cNvSpPr txBox="1"/>
          <p:nvPr/>
        </p:nvSpPr>
        <p:spPr>
          <a:xfrm>
            <a:off x="742275" y="1060651"/>
            <a:ext cx="447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latin typeface="Frutiger LT Std 57 Cn" panose="020B0606020204020204" pitchFamily="34" charset="0"/>
              </a:rPr>
              <a:t>Kjære </a:t>
            </a:r>
            <a:r>
              <a:rPr lang="nb-NO" sz="2400" b="1" dirty="0" err="1">
                <a:solidFill>
                  <a:schemeClr val="bg1"/>
                </a:solidFill>
                <a:latin typeface="Frutiger LT Std 57 Cn" panose="020B0606020204020204" pitchFamily="34" charset="0"/>
              </a:rPr>
              <a:t>Rotaryvenner</a:t>
            </a:r>
            <a:r>
              <a:rPr lang="nb-NO" sz="2400" b="1" dirty="0">
                <a:solidFill>
                  <a:schemeClr val="bg1"/>
                </a:solidFill>
                <a:latin typeface="Frutiger LT Std 57 Cn" panose="020B0606020204020204" pitchFamily="34" charset="0"/>
              </a:rPr>
              <a:t> i distrikt 2275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2A0B49D-72CD-4739-A236-67D545A7CB66}"/>
              </a:ext>
            </a:extLst>
          </p:cNvPr>
          <p:cNvSpPr txBox="1"/>
          <p:nvPr/>
        </p:nvSpPr>
        <p:spPr>
          <a:xfrm>
            <a:off x="751328" y="1639102"/>
            <a:ext cx="5658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Distriktet står foran en stor oppgave med å få flere til å være med i den fantastiske organisasjonen </a:t>
            </a:r>
            <a:r>
              <a:rPr lang="nb-NO" dirty="0" err="1">
                <a:solidFill>
                  <a:schemeClr val="bg1"/>
                </a:solidFill>
                <a:latin typeface="Frutiger LT Std 57 Cn" panose="020B0606020204020204" pitchFamily="34" charset="0"/>
              </a:rPr>
              <a:t>Rotary</a:t>
            </a:r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 er.</a:t>
            </a:r>
          </a:p>
          <a:p>
            <a:endParaRPr lang="nb-NO" dirty="0">
              <a:solidFill>
                <a:schemeClr val="bg1"/>
              </a:solidFill>
              <a:latin typeface="Frutiger LT Std 57 Cn" panose="020B0606020204020204" pitchFamily="34" charset="0"/>
            </a:endParaRPr>
          </a:p>
          <a:p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Vi ber klubbene om hjelp, og inviterer til en ny runde </a:t>
            </a:r>
            <a:r>
              <a:rPr lang="nb-NO" dirty="0" err="1">
                <a:solidFill>
                  <a:schemeClr val="bg1"/>
                </a:solidFill>
                <a:latin typeface="Frutiger LT Std 57 Cn" panose="020B0606020204020204" pitchFamily="34" charset="0"/>
              </a:rPr>
              <a:t>Rotary</a:t>
            </a:r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-Quiz. Forrige gang var i 2017. Da var det stor interesse blant klubbene, - og logistikken ble en utfordring. Vi fikk rett og slett ikke sendt materiell hurtig nok rundt i vårt vidstrakte distrikt. </a:t>
            </a:r>
            <a:b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Denne gang vil vi lage flere parallelle sett.</a:t>
            </a:r>
            <a:b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Sammen med klubbene setter vi opp en plan på hvilke klubber som har aksjonen til en hver tid.</a:t>
            </a:r>
          </a:p>
          <a:p>
            <a:endParaRPr lang="nb-NO" dirty="0">
              <a:solidFill>
                <a:schemeClr val="bg1"/>
              </a:solidFill>
              <a:latin typeface="Frutiger LT Std 57 Cn" panose="020B0606020204020204" pitchFamily="34" charset="0"/>
            </a:endParaRPr>
          </a:p>
          <a:p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Les gjennom disse sidene. Ta en prat i klubben din.</a:t>
            </a:r>
            <a:b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Jeg håper dere vil være med i dette prosjektet, med formål å gjøre </a:t>
            </a:r>
            <a:r>
              <a:rPr lang="nb-NO" dirty="0" err="1">
                <a:solidFill>
                  <a:schemeClr val="bg1"/>
                </a:solidFill>
                <a:latin typeface="Frutiger LT Std 57 Cn" panose="020B0606020204020204" pitchFamily="34" charset="0"/>
              </a:rPr>
              <a:t>Rotary</a:t>
            </a:r>
            <a:r>
              <a:rPr lang="nb-NO" dirty="0">
                <a:solidFill>
                  <a:schemeClr val="bg1"/>
                </a:solidFill>
                <a:latin typeface="Frutiger LT Std 57 Cn" panose="020B0606020204020204" pitchFamily="34" charset="0"/>
              </a:rPr>
              <a:t> mer synlig.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2074704-FF34-45F4-A239-4D624731DA54}"/>
              </a:ext>
            </a:extLst>
          </p:cNvPr>
          <p:cNvSpPr txBox="1"/>
          <p:nvPr/>
        </p:nvSpPr>
        <p:spPr>
          <a:xfrm>
            <a:off x="645406" y="5686474"/>
            <a:ext cx="5658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Med hilsen</a:t>
            </a:r>
            <a:b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Terje Gaarden</a:t>
            </a:r>
            <a:b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r>
              <a:rPr lang="nb-NO" sz="1400" dirty="0" err="1">
                <a:solidFill>
                  <a:schemeClr val="bg1"/>
                </a:solidFill>
                <a:latin typeface="Frutiger LT Std 57 Cn" panose="020B0606020204020204" pitchFamily="34" charset="0"/>
              </a:rPr>
              <a:t>Distriktsguvernør</a:t>
            </a:r>
            <a: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 2020-2021</a:t>
            </a:r>
            <a:b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</a:br>
            <a:r>
              <a:rPr lang="nb-NO" sz="1400" dirty="0" err="1">
                <a:solidFill>
                  <a:schemeClr val="bg1"/>
                </a:solidFill>
                <a:latin typeface="Frutiger LT Std 57 Cn" panose="020B0606020204020204" pitchFamily="34" charset="0"/>
              </a:rPr>
              <a:t>Rotary</a:t>
            </a:r>
            <a:r>
              <a:rPr lang="nb-NO" sz="1400" dirty="0">
                <a:solidFill>
                  <a:schemeClr val="bg1"/>
                </a:solidFill>
                <a:latin typeface="Frutiger LT Std 57 Cn" panose="020B0606020204020204" pitchFamily="34" charset="0"/>
              </a:rPr>
              <a:t> Distrikt 2275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0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39617AD-4C91-4E34-84A7-E6637A234D06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ECA1870-0684-4F5D-ABA7-CCF2CF7E0341}"/>
              </a:ext>
            </a:extLst>
          </p:cNvPr>
          <p:cNvSpPr txBox="1"/>
          <p:nvPr/>
        </p:nvSpPr>
        <p:spPr>
          <a:xfrm>
            <a:off x="701633" y="1176703"/>
            <a:ext cx="70940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>
                <a:solidFill>
                  <a:schemeClr val="bg1"/>
                </a:solidFill>
                <a:effectLst>
                  <a:outerShdw blurRad="1397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57 Cn" panose="020B0606020204020204" pitchFamily="34" charset="0"/>
              </a:rPr>
              <a:t>Kjære Rotaryklubb</a:t>
            </a:r>
          </a:p>
          <a:p>
            <a:endParaRPr lang="nb-NO" sz="4000" b="1" dirty="0">
              <a:solidFill>
                <a:schemeClr val="bg1"/>
              </a:solidFill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  <a:latin typeface="Frutiger LT Std 57 Cn" panose="020B0606020204020204" pitchFamily="34" charset="0"/>
            </a:endParaRPr>
          </a:p>
          <a:p>
            <a:r>
              <a:rPr lang="nb-NO" sz="4800" b="1" dirty="0">
                <a:solidFill>
                  <a:schemeClr val="bg1"/>
                </a:solidFill>
                <a:effectLst>
                  <a:outerShdw blurRad="1397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57 Cn" panose="020B0606020204020204" pitchFamily="34" charset="0"/>
              </a:rPr>
              <a:t>Følg med i mailboksen – informasjon om årets bli-synlig-aksjon er underveis</a:t>
            </a:r>
            <a:endParaRPr lang="nb-NO" sz="3600" b="1" dirty="0">
              <a:solidFill>
                <a:schemeClr val="bg1"/>
              </a:solidFill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  <a:latin typeface="Frutiger LT Std 57 Cn" panose="020B0606020204020204" pitchFamily="34" charset="0"/>
            </a:endParaRP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BB2095BD-F0DD-42E6-B728-48D18F01481E}"/>
              </a:ext>
            </a:extLst>
          </p:cNvPr>
          <p:cNvGrpSpPr/>
          <p:nvPr/>
        </p:nvGrpSpPr>
        <p:grpSpPr>
          <a:xfrm>
            <a:off x="8682284" y="1121229"/>
            <a:ext cx="2731212" cy="5464628"/>
            <a:chOff x="4730394" y="707572"/>
            <a:chExt cx="2731212" cy="546462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DA7F70F-17D4-44BF-9406-4A7AD6FE41A9}"/>
                </a:ext>
              </a:extLst>
            </p:cNvPr>
            <p:cNvSpPr/>
            <p:nvPr/>
          </p:nvSpPr>
          <p:spPr>
            <a:xfrm>
              <a:off x="4730394" y="707572"/>
              <a:ext cx="2731212" cy="5464628"/>
            </a:xfrm>
            <a:prstGeom prst="rect">
              <a:avLst/>
            </a:prstGeom>
            <a:solidFill>
              <a:srgbClr val="01B4E7"/>
            </a:solidFill>
            <a:ln>
              <a:noFill/>
            </a:ln>
            <a:effectLst>
              <a:outerShdw blurRad="381000" dist="114300" dir="270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B79EA6D2-858D-4528-B9F2-A8E69E580EC8}"/>
                </a:ext>
              </a:extLst>
            </p:cNvPr>
            <p:cNvSpPr txBox="1"/>
            <p:nvPr/>
          </p:nvSpPr>
          <p:spPr>
            <a:xfrm>
              <a:off x="4969462" y="936799"/>
              <a:ext cx="194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bg1"/>
                  </a:solidFill>
                  <a:latin typeface="Frutiger LT Std 45 Light" panose="020B0703030504020204" pitchFamily="34" charset="0"/>
                </a:rPr>
                <a:t>BLI MED I VÅR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DB11B28C-E73C-4FC5-8EC5-199EF2A4419E}"/>
                </a:ext>
              </a:extLst>
            </p:cNvPr>
            <p:cNvSpPr txBox="1"/>
            <p:nvPr/>
          </p:nvSpPr>
          <p:spPr>
            <a:xfrm>
              <a:off x="5037188" y="1872496"/>
              <a:ext cx="2111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OG</a:t>
              </a:r>
              <a:r>
                <a:rPr lang="nb-N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VINN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EF6D9E4C-6E64-4C02-B25E-5B31F20445FD}"/>
                </a:ext>
              </a:extLst>
            </p:cNvPr>
            <p:cNvSpPr txBox="1"/>
            <p:nvPr/>
          </p:nvSpPr>
          <p:spPr>
            <a:xfrm>
              <a:off x="5055863" y="2149495"/>
              <a:ext cx="240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chemeClr val="bg1"/>
                  </a:solidFill>
                </a:rPr>
                <a:t>EL-SPARKESYKKEL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DB06EEB0-F9B3-4D6C-B4BE-8B3C74175D4E}"/>
                </a:ext>
              </a:extLst>
            </p:cNvPr>
            <p:cNvSpPr txBox="1"/>
            <p:nvPr/>
          </p:nvSpPr>
          <p:spPr>
            <a:xfrm>
              <a:off x="6426154" y="1103747"/>
              <a:ext cx="925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4400" b="1" dirty="0">
                  <a:solidFill>
                    <a:schemeClr val="bg1"/>
                  </a:solidFill>
                  <a:latin typeface="Agency FB" panose="020B0503020202020204" pitchFamily="34" charset="0"/>
                  <a:cs typeface="Aharoni" panose="020B0604020202020204" pitchFamily="2" charset="-79"/>
                </a:rPr>
                <a:t>?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331B3CE-ED61-4857-8BCE-274EC0F7F826}"/>
                </a:ext>
              </a:extLst>
            </p:cNvPr>
            <p:cNvSpPr/>
            <p:nvPr/>
          </p:nvSpPr>
          <p:spPr>
            <a:xfrm>
              <a:off x="5074237" y="1273684"/>
              <a:ext cx="1631155" cy="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A8C4334-C04D-41F1-9503-6CF0DCBF7F6E}"/>
                </a:ext>
              </a:extLst>
            </p:cNvPr>
            <p:cNvSpPr/>
            <p:nvPr/>
          </p:nvSpPr>
          <p:spPr>
            <a:xfrm>
              <a:off x="6501332" y="1329297"/>
              <a:ext cx="156435" cy="94529"/>
            </a:xfrm>
            <a:prstGeom prst="rect">
              <a:avLst/>
            </a:prstGeom>
            <a:solidFill>
              <a:srgbClr val="01B4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Bilde 15" descr="Et bilde som inneholder transport&#10;&#10;Automatisk generert beskrivelse">
              <a:extLst>
                <a:ext uri="{FF2B5EF4-FFF2-40B4-BE49-F238E27FC236}">
                  <a16:creationId xmlns:a16="http://schemas.microsoft.com/office/drawing/2014/main" id="{B746D214-680A-4028-BA9A-D47641ACE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560" y="2715474"/>
              <a:ext cx="2174889" cy="2174889"/>
            </a:xfrm>
            <a:prstGeom prst="rect">
              <a:avLst/>
            </a:prstGeom>
            <a:effectLst>
              <a:outerShdw blurRad="127000" dist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2834B5E9-5B07-480D-A13D-FB9F6F7A5D50}"/>
                </a:ext>
              </a:extLst>
            </p:cNvPr>
            <p:cNvSpPr txBox="1"/>
            <p:nvPr/>
          </p:nvSpPr>
          <p:spPr>
            <a:xfrm>
              <a:off x="4959509" y="1272071"/>
              <a:ext cx="14941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4400" b="1" dirty="0">
                  <a:solidFill>
                    <a:srgbClr val="FF7600"/>
                  </a:solidFill>
                  <a:latin typeface="Frutiger LT Std 45 Light" panose="020B0703030504020204" pitchFamily="34" charset="0"/>
                </a:rPr>
                <a:t>QUIZ</a:t>
              </a:r>
            </a:p>
          </p:txBody>
        </p:sp>
        <p:pic>
          <p:nvPicPr>
            <p:cNvPr id="18" name="Bilde 17">
              <a:extLst>
                <a:ext uri="{FF2B5EF4-FFF2-40B4-BE49-F238E27FC236}">
                  <a16:creationId xmlns:a16="http://schemas.microsoft.com/office/drawing/2014/main" id="{41BE1A69-E7CA-4553-94E5-D602C0F11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851" y="5083625"/>
              <a:ext cx="2064660" cy="775120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7243980-1798-4BD3-8935-37E37A7E4CFE}"/>
                </a:ext>
              </a:extLst>
            </p:cNvPr>
            <p:cNvSpPr/>
            <p:nvPr/>
          </p:nvSpPr>
          <p:spPr>
            <a:xfrm rot="20330067">
              <a:off x="5067148" y="2828011"/>
              <a:ext cx="609600" cy="609600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28575">
              <a:noFill/>
            </a:ln>
            <a:effectLst>
              <a:innerShdw blurRad="63500" dist="50800" dir="10800000">
                <a:prstClr val="black">
                  <a:alpha val="5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 sz="900" b="1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2B4D3FF-3F82-43B2-A3EF-9BD02EBDA28E}"/>
                </a:ext>
              </a:extLst>
            </p:cNvPr>
            <p:cNvSpPr/>
            <p:nvPr/>
          </p:nvSpPr>
          <p:spPr>
            <a:xfrm rot="20330067">
              <a:off x="5070847" y="2828010"/>
              <a:ext cx="609600" cy="609600"/>
            </a:xfrm>
            <a:prstGeom prst="ellipse">
              <a:avLst/>
            </a:prstGeom>
            <a:solidFill>
              <a:srgbClr val="FF7600"/>
            </a:solidFill>
            <a:ln w="28575">
              <a:solidFill>
                <a:schemeClr val="bg1"/>
              </a:solidFill>
            </a:ln>
            <a:effectLst>
              <a:outerShdw blurRad="508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900" b="1" dirty="0"/>
                <a:t>VERDI</a:t>
              </a:r>
              <a:br>
                <a:rPr lang="nb-NO" sz="900" b="1" dirty="0"/>
              </a:br>
              <a:r>
                <a:rPr lang="nb-NO" sz="900" b="1" dirty="0"/>
                <a:t>INNTIL</a:t>
              </a:r>
              <a:br>
                <a:rPr lang="nb-NO" sz="900" b="1" dirty="0"/>
              </a:br>
              <a:r>
                <a:rPr lang="nb-NO" sz="900" b="1" dirty="0"/>
                <a:t>6.000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7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2BF6B1B-564A-4015-A7E9-9DAE50D44ED0}"/>
              </a:ext>
            </a:extLst>
          </p:cNvPr>
          <p:cNvSpPr/>
          <p:nvPr/>
        </p:nvSpPr>
        <p:spPr>
          <a:xfrm>
            <a:off x="1829460" y="1111204"/>
            <a:ext cx="8302028" cy="5219791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381000" dist="114300" dir="27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6DC655E-8A42-485D-8748-97FE10BB1263}"/>
              </a:ext>
            </a:extLst>
          </p:cNvPr>
          <p:cNvSpPr txBox="1"/>
          <p:nvPr/>
        </p:nvSpPr>
        <p:spPr>
          <a:xfrm>
            <a:off x="7572375" y="1228899"/>
            <a:ext cx="19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BLI MED I VÅR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0D84EC8-11BA-42E3-BBC6-67C85D76A3FC}"/>
              </a:ext>
            </a:extLst>
          </p:cNvPr>
          <p:cNvSpPr txBox="1"/>
          <p:nvPr/>
        </p:nvSpPr>
        <p:spPr>
          <a:xfrm>
            <a:off x="7640101" y="2164596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nb-N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3FDD98-464D-495C-A4AC-12D4FDA86FDF}"/>
              </a:ext>
            </a:extLst>
          </p:cNvPr>
          <p:cNvSpPr txBox="1"/>
          <p:nvPr/>
        </p:nvSpPr>
        <p:spPr>
          <a:xfrm>
            <a:off x="7658776" y="2441595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EL-SPARKESYKKEL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3B11C2F-7CA2-456C-9A52-20F5CD3D4ACF}"/>
              </a:ext>
            </a:extLst>
          </p:cNvPr>
          <p:cNvSpPr txBox="1"/>
          <p:nvPr/>
        </p:nvSpPr>
        <p:spPr>
          <a:xfrm>
            <a:off x="9029067" y="1395847"/>
            <a:ext cx="925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bg1"/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?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EF993A2-67B9-4F7D-A962-2671484007F8}"/>
              </a:ext>
            </a:extLst>
          </p:cNvPr>
          <p:cNvSpPr/>
          <p:nvPr/>
        </p:nvSpPr>
        <p:spPr>
          <a:xfrm>
            <a:off x="7677150" y="1565784"/>
            <a:ext cx="1631155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DA5616-456D-4F01-AE5C-6D0B0F87CE04}"/>
              </a:ext>
            </a:extLst>
          </p:cNvPr>
          <p:cNvSpPr/>
          <p:nvPr/>
        </p:nvSpPr>
        <p:spPr>
          <a:xfrm>
            <a:off x="9104245" y="1621397"/>
            <a:ext cx="156435" cy="94529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3" name="Bilde 32" descr="Et bilde som inneholder transport&#10;&#10;Automatisk generert beskrivelse">
            <a:extLst>
              <a:ext uri="{FF2B5EF4-FFF2-40B4-BE49-F238E27FC236}">
                <a16:creationId xmlns:a16="http://schemas.microsoft.com/office/drawing/2014/main" id="{14C7686B-F490-4117-8CF5-18FA5113C0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73" y="3007574"/>
            <a:ext cx="2174889" cy="2174889"/>
          </a:xfrm>
          <a:prstGeom prst="rect">
            <a:avLst/>
          </a:prstGeom>
          <a:effectLst>
            <a:outerShdw blurRad="127000" dist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4D13E19-8B1D-4779-8A1C-3F84E83D3F5F}"/>
              </a:ext>
            </a:extLst>
          </p:cNvPr>
          <p:cNvSpPr txBox="1"/>
          <p:nvPr/>
        </p:nvSpPr>
        <p:spPr>
          <a:xfrm>
            <a:off x="7562422" y="1564171"/>
            <a:ext cx="1494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FF7600"/>
                </a:solidFill>
                <a:latin typeface="Frutiger LT Std 45 Light" panose="020B0703030504020204" pitchFamily="34" charset="0"/>
              </a:rPr>
              <a:t>QUIZ</a:t>
            </a:r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ADF2E2BB-73BF-4835-ACB4-1EA757D38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64" y="5375725"/>
            <a:ext cx="2064660" cy="77512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6F00BE-38B5-4B99-8060-8E30305B94BC}"/>
              </a:ext>
            </a:extLst>
          </p:cNvPr>
          <p:cNvSpPr txBox="1"/>
          <p:nvPr/>
        </p:nvSpPr>
        <p:spPr>
          <a:xfrm>
            <a:off x="2149349" y="1211181"/>
            <a:ext cx="488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ET TILBUD TIL ROTARYKLUBBER 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E59BD28-51E0-4F88-83CD-327E7666A931}"/>
              </a:ext>
            </a:extLst>
          </p:cNvPr>
          <p:cNvSpPr txBox="1"/>
          <p:nvPr/>
        </p:nvSpPr>
        <p:spPr>
          <a:xfrm>
            <a:off x="2149348" y="1915788"/>
            <a:ext cx="35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MELD DERE PÅ SOM VERTSKAP FOR EN ROTARY</a:t>
            </a:r>
            <a:r>
              <a:rPr lang="nb-NO" b="1" dirty="0">
                <a:solidFill>
                  <a:srgbClr val="FF7600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116999E-8C03-47A4-8AFD-690D1F480A22}"/>
              </a:ext>
            </a:extLst>
          </p:cNvPr>
          <p:cNvSpPr txBox="1"/>
          <p:nvPr/>
        </p:nvSpPr>
        <p:spPr>
          <a:xfrm>
            <a:off x="2192397" y="2615224"/>
            <a:ext cx="3665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17458F"/>
                </a:solidFill>
                <a:latin typeface="Frutiger LT Std 45 Light" panose="020B0703030504020204" pitchFamily="34" charset="0"/>
              </a:rPr>
              <a:t>DISTRIKTET SØRGER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INFORMASJONSBROSJYRE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SVARBLANKETT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ROLLUP OG EFFEKTER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PREMIER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DEKKER FRAKTKOSTNADER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BA70A23-CE3A-4FDC-B226-2CA5BDFA4449}"/>
              </a:ext>
            </a:extLst>
          </p:cNvPr>
          <p:cNvSpPr/>
          <p:nvPr/>
        </p:nvSpPr>
        <p:spPr>
          <a:xfrm rot="20330067">
            <a:off x="7670061" y="3120111"/>
            <a:ext cx="609600" cy="609600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28575">
            <a:noFill/>
          </a:ln>
          <a:effectLst>
            <a:innerShdw blurRad="63500" dist="50800" dir="1080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 sz="900" b="1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EF03BDA-B871-4820-9A5C-D70ABE7A75C1}"/>
              </a:ext>
            </a:extLst>
          </p:cNvPr>
          <p:cNvSpPr txBox="1"/>
          <p:nvPr/>
        </p:nvSpPr>
        <p:spPr>
          <a:xfrm>
            <a:off x="2192397" y="4423873"/>
            <a:ext cx="4362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17458F"/>
                </a:solidFill>
                <a:latin typeface="Frutiger LT Std 45 Light" panose="020B0703030504020204" pitchFamily="34" charset="0"/>
              </a:rPr>
              <a:t>KLUBBENE SØRGER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SETTE SEG INN I PROSEDYRENE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FINNE ET EGNET 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IVERKSETTE EN ELLER FLERE </a:t>
            </a:r>
            <a:r>
              <a:rPr lang="nb-NO" b="1" dirty="0">
                <a:solidFill>
                  <a:srgbClr val="FF7600"/>
                </a:solidFill>
                <a:latin typeface="Frutiger LT Std 45 Light" panose="020B0703030504020204" pitchFamily="34" charset="0"/>
              </a:rPr>
              <a:t>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RAPPORTERE TIL DISTRIKTET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SENDE MATERIELLET VIDERE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F71EA94-1AB3-46B9-BA27-DAF3D43ECA1B}"/>
              </a:ext>
            </a:extLst>
          </p:cNvPr>
          <p:cNvSpPr txBox="1"/>
          <p:nvPr/>
        </p:nvSpPr>
        <p:spPr>
          <a:xfrm>
            <a:off x="2159302" y="1548892"/>
            <a:ext cx="4881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som vil markedsføre seg i lokalsamfunnet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972C9AA-4B4A-4264-BD04-A473B0ED7282}"/>
              </a:ext>
            </a:extLst>
          </p:cNvPr>
          <p:cNvSpPr/>
          <p:nvPr/>
        </p:nvSpPr>
        <p:spPr>
          <a:xfrm rot="20330067">
            <a:off x="7673760" y="3120110"/>
            <a:ext cx="609600" cy="609600"/>
          </a:xfrm>
          <a:prstGeom prst="ellipse">
            <a:avLst/>
          </a:prstGeom>
          <a:solidFill>
            <a:srgbClr val="FF7600"/>
          </a:solidFill>
          <a:ln w="28575">
            <a:solidFill>
              <a:schemeClr val="bg1"/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900" b="1" dirty="0"/>
              <a:t>VERDI</a:t>
            </a:r>
            <a:br>
              <a:rPr lang="nb-NO" sz="900" b="1" dirty="0"/>
            </a:br>
            <a:r>
              <a:rPr lang="nb-NO" sz="900" b="1" dirty="0"/>
              <a:t>INNTIL</a:t>
            </a:r>
            <a:br>
              <a:rPr lang="nb-NO" sz="900" b="1" dirty="0"/>
            </a:br>
            <a:r>
              <a:rPr lang="nb-NO" sz="900" b="1" dirty="0"/>
              <a:t>6.000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39617AD-4C91-4E34-84A7-E6637A234D06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12BD27C-5306-4E75-A447-787C3B8C02FC}"/>
              </a:ext>
            </a:extLst>
          </p:cNvPr>
          <p:cNvSpPr txBox="1"/>
          <p:nvPr/>
        </p:nvSpPr>
        <p:spPr>
          <a:xfrm rot="16200000">
            <a:off x="4597071" y="3530008"/>
            <a:ext cx="503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AKSJONSPERIODE: 1.MAI – 17.JULI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5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ktangel 58">
            <a:extLst>
              <a:ext uri="{FF2B5EF4-FFF2-40B4-BE49-F238E27FC236}">
                <a16:creationId xmlns:a16="http://schemas.microsoft.com/office/drawing/2014/main" id="{70E9DE5D-DE01-4C7C-8F30-C456B11E430B}"/>
              </a:ext>
            </a:extLst>
          </p:cNvPr>
          <p:cNvSpPr/>
          <p:nvPr/>
        </p:nvSpPr>
        <p:spPr>
          <a:xfrm rot="6300000">
            <a:off x="-680244" y="4237714"/>
            <a:ext cx="3876675" cy="8565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8B30F89-0F69-43CD-9ED0-05F84A549A72}"/>
              </a:ext>
            </a:extLst>
          </p:cNvPr>
          <p:cNvSpPr/>
          <p:nvPr/>
        </p:nvSpPr>
        <p:spPr>
          <a:xfrm rot="6300000">
            <a:off x="2615373" y="4237714"/>
            <a:ext cx="3876675" cy="8565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: avrundede hjørner 50">
            <a:extLst>
              <a:ext uri="{FF2B5EF4-FFF2-40B4-BE49-F238E27FC236}">
                <a16:creationId xmlns:a16="http://schemas.microsoft.com/office/drawing/2014/main" id="{85BCCAC0-1088-4E52-807F-065ECE036923}"/>
              </a:ext>
            </a:extLst>
          </p:cNvPr>
          <p:cNvSpPr/>
          <p:nvPr/>
        </p:nvSpPr>
        <p:spPr>
          <a:xfrm rot="16200000">
            <a:off x="464843" y="3074729"/>
            <a:ext cx="4086225" cy="313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86D95F25-58A9-4241-A175-7A9DDA27B7AA}"/>
              </a:ext>
            </a:extLst>
          </p:cNvPr>
          <p:cNvSpPr/>
          <p:nvPr/>
        </p:nvSpPr>
        <p:spPr>
          <a:xfrm rot="6300000">
            <a:off x="6085555" y="4237714"/>
            <a:ext cx="3876675" cy="856571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ECFF1B22-84A5-4397-BA26-BFA18A96D17A}"/>
              </a:ext>
            </a:extLst>
          </p:cNvPr>
          <p:cNvSpPr/>
          <p:nvPr/>
        </p:nvSpPr>
        <p:spPr>
          <a:xfrm rot="16200000">
            <a:off x="3858600" y="3094428"/>
            <a:ext cx="4086225" cy="3156405"/>
          </a:xfrm>
          <a:prstGeom prst="roundRect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4F959E48-5741-4A26-AB0A-8F0DF1A360B6}"/>
              </a:ext>
            </a:extLst>
          </p:cNvPr>
          <p:cNvSpPr/>
          <p:nvPr/>
        </p:nvSpPr>
        <p:spPr>
          <a:xfrm rot="16200000">
            <a:off x="7287598" y="3083792"/>
            <a:ext cx="4086225" cy="3156407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100000">
                <a:srgbClr val="006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E9661D1E-3A24-47EB-A949-8E66AD100BF3}"/>
              </a:ext>
            </a:extLst>
          </p:cNvPr>
          <p:cNvSpPr/>
          <p:nvPr/>
        </p:nvSpPr>
        <p:spPr>
          <a:xfrm>
            <a:off x="295275" y="1951748"/>
            <a:ext cx="11554004" cy="896565"/>
          </a:xfrm>
          <a:prstGeom prst="roundRect">
            <a:avLst/>
          </a:prstGeom>
          <a:noFill/>
          <a:ln w="952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50800" dist="1397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l: femkant 2">
            <a:extLst>
              <a:ext uri="{FF2B5EF4-FFF2-40B4-BE49-F238E27FC236}">
                <a16:creationId xmlns:a16="http://schemas.microsoft.com/office/drawing/2014/main" id="{E68D6848-453F-4458-91EC-B9A31AB9B5AF}"/>
              </a:ext>
            </a:extLst>
          </p:cNvPr>
          <p:cNvSpPr/>
          <p:nvPr/>
        </p:nvSpPr>
        <p:spPr>
          <a:xfrm>
            <a:off x="944336" y="1349829"/>
            <a:ext cx="3647168" cy="115388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22E5CB55-212F-4C3A-8970-892D5564550C}"/>
              </a:ext>
            </a:extLst>
          </p:cNvPr>
          <p:cNvSpPr/>
          <p:nvPr/>
        </p:nvSpPr>
        <p:spPr>
          <a:xfrm>
            <a:off x="941500" y="1346085"/>
            <a:ext cx="3656353" cy="582385"/>
          </a:xfrm>
          <a:custGeom>
            <a:avLst/>
            <a:gdLst>
              <a:gd name="connsiteX0" fmla="*/ 0 w 2536371"/>
              <a:gd name="connsiteY0" fmla="*/ 391886 h 783771"/>
              <a:gd name="connsiteX1" fmla="*/ 1268186 w 2536371"/>
              <a:gd name="connsiteY1" fmla="*/ 0 h 783771"/>
              <a:gd name="connsiteX2" fmla="*/ 2536371 w 2536371"/>
              <a:gd name="connsiteY2" fmla="*/ 0 h 783771"/>
              <a:gd name="connsiteX3" fmla="*/ 0 w 2536371"/>
              <a:gd name="connsiteY3" fmla="*/ 783771 h 783771"/>
              <a:gd name="connsiteX4" fmla="*/ 0 w 2536371"/>
              <a:gd name="connsiteY4" fmla="*/ 391886 h 783771"/>
              <a:gd name="connsiteX0" fmla="*/ 0 w 2656114"/>
              <a:gd name="connsiteY0" fmla="*/ 391886 h 783771"/>
              <a:gd name="connsiteX1" fmla="*/ 1268186 w 2656114"/>
              <a:gd name="connsiteY1" fmla="*/ 0 h 783771"/>
              <a:gd name="connsiteX2" fmla="*/ 2656114 w 2656114"/>
              <a:gd name="connsiteY2" fmla="*/ 576942 h 783771"/>
              <a:gd name="connsiteX3" fmla="*/ 0 w 2656114"/>
              <a:gd name="connsiteY3" fmla="*/ 783771 h 783771"/>
              <a:gd name="connsiteX4" fmla="*/ 0 w 2656114"/>
              <a:gd name="connsiteY4" fmla="*/ 391886 h 783771"/>
              <a:gd name="connsiteX0" fmla="*/ 0 w 2656114"/>
              <a:gd name="connsiteY0" fmla="*/ 402772 h 794657"/>
              <a:gd name="connsiteX1" fmla="*/ 2062843 w 2656114"/>
              <a:gd name="connsiteY1" fmla="*/ 0 h 794657"/>
              <a:gd name="connsiteX2" fmla="*/ 2656114 w 2656114"/>
              <a:gd name="connsiteY2" fmla="*/ 587828 h 794657"/>
              <a:gd name="connsiteX3" fmla="*/ 0 w 2656114"/>
              <a:gd name="connsiteY3" fmla="*/ 794657 h 794657"/>
              <a:gd name="connsiteX4" fmla="*/ 0 w 2656114"/>
              <a:gd name="connsiteY4" fmla="*/ 402772 h 794657"/>
              <a:gd name="connsiteX0" fmla="*/ 0 w 2667000"/>
              <a:gd name="connsiteY0" fmla="*/ 32658 h 794657"/>
              <a:gd name="connsiteX1" fmla="*/ 2073729 w 2667000"/>
              <a:gd name="connsiteY1" fmla="*/ 0 h 794657"/>
              <a:gd name="connsiteX2" fmla="*/ 2667000 w 2667000"/>
              <a:gd name="connsiteY2" fmla="*/ 587828 h 794657"/>
              <a:gd name="connsiteX3" fmla="*/ 10886 w 2667000"/>
              <a:gd name="connsiteY3" fmla="*/ 794657 h 794657"/>
              <a:gd name="connsiteX4" fmla="*/ 0 w 2667000"/>
              <a:gd name="connsiteY4" fmla="*/ 32658 h 794657"/>
              <a:gd name="connsiteX0" fmla="*/ 0 w 2667000"/>
              <a:gd name="connsiteY0" fmla="*/ 32658 h 587828"/>
              <a:gd name="connsiteX1" fmla="*/ 2073729 w 2667000"/>
              <a:gd name="connsiteY1" fmla="*/ 0 h 587828"/>
              <a:gd name="connsiteX2" fmla="*/ 2667000 w 2667000"/>
              <a:gd name="connsiteY2" fmla="*/ 587828 h 587828"/>
              <a:gd name="connsiteX3" fmla="*/ 10886 w 2667000"/>
              <a:gd name="connsiteY3" fmla="*/ 544286 h 587828"/>
              <a:gd name="connsiteX4" fmla="*/ 0 w 2667000"/>
              <a:gd name="connsiteY4" fmla="*/ 32658 h 587828"/>
              <a:gd name="connsiteX0" fmla="*/ 3402 w 2656114"/>
              <a:gd name="connsiteY0" fmla="*/ 13608 h 587828"/>
              <a:gd name="connsiteX1" fmla="*/ 2062843 w 2656114"/>
              <a:gd name="connsiteY1" fmla="*/ 0 h 587828"/>
              <a:gd name="connsiteX2" fmla="*/ 2656114 w 2656114"/>
              <a:gd name="connsiteY2" fmla="*/ 587828 h 587828"/>
              <a:gd name="connsiteX3" fmla="*/ 0 w 2656114"/>
              <a:gd name="connsiteY3" fmla="*/ 544286 h 587828"/>
              <a:gd name="connsiteX4" fmla="*/ 3402 w 2656114"/>
              <a:gd name="connsiteY4" fmla="*/ 13608 h 587828"/>
              <a:gd name="connsiteX0" fmla="*/ 3402 w 2656114"/>
              <a:gd name="connsiteY0" fmla="*/ 13608 h 606198"/>
              <a:gd name="connsiteX1" fmla="*/ 2062843 w 2656114"/>
              <a:gd name="connsiteY1" fmla="*/ 0 h 606198"/>
              <a:gd name="connsiteX2" fmla="*/ 2656114 w 2656114"/>
              <a:gd name="connsiteY2" fmla="*/ 587828 h 606198"/>
              <a:gd name="connsiteX3" fmla="*/ 0 w 2656114"/>
              <a:gd name="connsiteY3" fmla="*/ 606198 h 606198"/>
              <a:gd name="connsiteX4" fmla="*/ 3402 w 2656114"/>
              <a:gd name="connsiteY4" fmla="*/ 13608 h 606198"/>
              <a:gd name="connsiteX0" fmla="*/ 5783 w 2658495"/>
              <a:gd name="connsiteY0" fmla="*/ 13608 h 594291"/>
              <a:gd name="connsiteX1" fmla="*/ 2065224 w 2658495"/>
              <a:gd name="connsiteY1" fmla="*/ 0 h 594291"/>
              <a:gd name="connsiteX2" fmla="*/ 2658495 w 2658495"/>
              <a:gd name="connsiteY2" fmla="*/ 587828 h 594291"/>
              <a:gd name="connsiteX3" fmla="*/ 0 w 2658495"/>
              <a:gd name="connsiteY3" fmla="*/ 594291 h 594291"/>
              <a:gd name="connsiteX4" fmla="*/ 5783 w 2658495"/>
              <a:gd name="connsiteY4" fmla="*/ 13608 h 594291"/>
              <a:gd name="connsiteX0" fmla="*/ 5783 w 2658495"/>
              <a:gd name="connsiteY0" fmla="*/ 0 h 580683"/>
              <a:gd name="connsiteX1" fmla="*/ 2072368 w 2658495"/>
              <a:gd name="connsiteY1" fmla="*/ 17348 h 580683"/>
              <a:gd name="connsiteX2" fmla="*/ 2658495 w 2658495"/>
              <a:gd name="connsiteY2" fmla="*/ 574220 h 580683"/>
              <a:gd name="connsiteX3" fmla="*/ 0 w 2658495"/>
              <a:gd name="connsiteY3" fmla="*/ 580683 h 580683"/>
              <a:gd name="connsiteX4" fmla="*/ 5783 w 2658495"/>
              <a:gd name="connsiteY4" fmla="*/ 0 h 580683"/>
              <a:gd name="connsiteX0" fmla="*/ 5783 w 2658495"/>
              <a:gd name="connsiteY0" fmla="*/ 1702 h 582385"/>
              <a:gd name="connsiteX1" fmla="*/ 2084274 w 2658495"/>
              <a:gd name="connsiteY1" fmla="*/ 0 h 582385"/>
              <a:gd name="connsiteX2" fmla="*/ 2658495 w 2658495"/>
              <a:gd name="connsiteY2" fmla="*/ 57592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  <a:gd name="connsiteX0" fmla="*/ 5783 w 2658495"/>
              <a:gd name="connsiteY0" fmla="*/ 1702 h 582385"/>
              <a:gd name="connsiteX1" fmla="*/ 2176348 w 2658495"/>
              <a:gd name="connsiteY1" fmla="*/ 0 h 582385"/>
              <a:gd name="connsiteX2" fmla="*/ 2658495 w 2658495"/>
              <a:gd name="connsiteY2" fmla="*/ 57592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  <a:gd name="connsiteX0" fmla="*/ 5783 w 2658495"/>
              <a:gd name="connsiteY0" fmla="*/ 1702 h 582385"/>
              <a:gd name="connsiteX1" fmla="*/ 2231759 w 2658495"/>
              <a:gd name="connsiteY1" fmla="*/ 0 h 582385"/>
              <a:gd name="connsiteX2" fmla="*/ 2658495 w 2658495"/>
              <a:gd name="connsiteY2" fmla="*/ 57592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495" h="582385">
                <a:moveTo>
                  <a:pt x="5783" y="1702"/>
                </a:moveTo>
                <a:lnTo>
                  <a:pt x="2231759" y="0"/>
                </a:lnTo>
                <a:lnTo>
                  <a:pt x="2658495" y="575922"/>
                </a:lnTo>
                <a:lnTo>
                  <a:pt x="0" y="582385"/>
                </a:lnTo>
                <a:cubicBezTo>
                  <a:pt x="1928" y="388824"/>
                  <a:pt x="3855" y="195263"/>
                  <a:pt x="5783" y="1702"/>
                </a:cubicBezTo>
                <a:close/>
              </a:path>
            </a:pathLst>
          </a:custGeom>
          <a:gradFill flip="none" rotWithShape="1">
            <a:gsLst>
              <a:gs pos="98000">
                <a:schemeClr val="bg1">
                  <a:lumMod val="75000"/>
                </a:schemeClr>
              </a:gs>
              <a:gs pos="28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Diagonal stripe 3">
            <a:extLst>
              <a:ext uri="{FF2B5EF4-FFF2-40B4-BE49-F238E27FC236}">
                <a16:creationId xmlns:a16="http://schemas.microsoft.com/office/drawing/2014/main" id="{26C9AFC0-925B-4153-886B-ED3C7AA4C06B}"/>
              </a:ext>
            </a:extLst>
          </p:cNvPr>
          <p:cNvSpPr/>
          <p:nvPr/>
        </p:nvSpPr>
        <p:spPr>
          <a:xfrm flipV="1">
            <a:off x="935150" y="1921327"/>
            <a:ext cx="3656354" cy="582385"/>
          </a:xfrm>
          <a:custGeom>
            <a:avLst/>
            <a:gdLst>
              <a:gd name="connsiteX0" fmla="*/ 0 w 2536371"/>
              <a:gd name="connsiteY0" fmla="*/ 391886 h 783771"/>
              <a:gd name="connsiteX1" fmla="*/ 1268186 w 2536371"/>
              <a:gd name="connsiteY1" fmla="*/ 0 h 783771"/>
              <a:gd name="connsiteX2" fmla="*/ 2536371 w 2536371"/>
              <a:gd name="connsiteY2" fmla="*/ 0 h 783771"/>
              <a:gd name="connsiteX3" fmla="*/ 0 w 2536371"/>
              <a:gd name="connsiteY3" fmla="*/ 783771 h 783771"/>
              <a:gd name="connsiteX4" fmla="*/ 0 w 2536371"/>
              <a:gd name="connsiteY4" fmla="*/ 391886 h 783771"/>
              <a:gd name="connsiteX0" fmla="*/ 0 w 2656114"/>
              <a:gd name="connsiteY0" fmla="*/ 391886 h 783771"/>
              <a:gd name="connsiteX1" fmla="*/ 1268186 w 2656114"/>
              <a:gd name="connsiteY1" fmla="*/ 0 h 783771"/>
              <a:gd name="connsiteX2" fmla="*/ 2656114 w 2656114"/>
              <a:gd name="connsiteY2" fmla="*/ 576942 h 783771"/>
              <a:gd name="connsiteX3" fmla="*/ 0 w 2656114"/>
              <a:gd name="connsiteY3" fmla="*/ 783771 h 783771"/>
              <a:gd name="connsiteX4" fmla="*/ 0 w 2656114"/>
              <a:gd name="connsiteY4" fmla="*/ 391886 h 783771"/>
              <a:gd name="connsiteX0" fmla="*/ 0 w 2656114"/>
              <a:gd name="connsiteY0" fmla="*/ 402772 h 794657"/>
              <a:gd name="connsiteX1" fmla="*/ 2062843 w 2656114"/>
              <a:gd name="connsiteY1" fmla="*/ 0 h 794657"/>
              <a:gd name="connsiteX2" fmla="*/ 2656114 w 2656114"/>
              <a:gd name="connsiteY2" fmla="*/ 587828 h 794657"/>
              <a:gd name="connsiteX3" fmla="*/ 0 w 2656114"/>
              <a:gd name="connsiteY3" fmla="*/ 794657 h 794657"/>
              <a:gd name="connsiteX4" fmla="*/ 0 w 2656114"/>
              <a:gd name="connsiteY4" fmla="*/ 402772 h 794657"/>
              <a:gd name="connsiteX0" fmla="*/ 0 w 2667000"/>
              <a:gd name="connsiteY0" fmla="*/ 32658 h 794657"/>
              <a:gd name="connsiteX1" fmla="*/ 2073729 w 2667000"/>
              <a:gd name="connsiteY1" fmla="*/ 0 h 794657"/>
              <a:gd name="connsiteX2" fmla="*/ 2667000 w 2667000"/>
              <a:gd name="connsiteY2" fmla="*/ 587828 h 794657"/>
              <a:gd name="connsiteX3" fmla="*/ 10886 w 2667000"/>
              <a:gd name="connsiteY3" fmla="*/ 794657 h 794657"/>
              <a:gd name="connsiteX4" fmla="*/ 0 w 2667000"/>
              <a:gd name="connsiteY4" fmla="*/ 32658 h 794657"/>
              <a:gd name="connsiteX0" fmla="*/ 0 w 2667000"/>
              <a:gd name="connsiteY0" fmla="*/ 32658 h 587828"/>
              <a:gd name="connsiteX1" fmla="*/ 2073729 w 2667000"/>
              <a:gd name="connsiteY1" fmla="*/ 0 h 587828"/>
              <a:gd name="connsiteX2" fmla="*/ 2667000 w 2667000"/>
              <a:gd name="connsiteY2" fmla="*/ 587828 h 587828"/>
              <a:gd name="connsiteX3" fmla="*/ 10886 w 2667000"/>
              <a:gd name="connsiteY3" fmla="*/ 544286 h 587828"/>
              <a:gd name="connsiteX4" fmla="*/ 0 w 2667000"/>
              <a:gd name="connsiteY4" fmla="*/ 32658 h 587828"/>
              <a:gd name="connsiteX0" fmla="*/ 3402 w 2656114"/>
              <a:gd name="connsiteY0" fmla="*/ 13608 h 587828"/>
              <a:gd name="connsiteX1" fmla="*/ 2062843 w 2656114"/>
              <a:gd name="connsiteY1" fmla="*/ 0 h 587828"/>
              <a:gd name="connsiteX2" fmla="*/ 2656114 w 2656114"/>
              <a:gd name="connsiteY2" fmla="*/ 587828 h 587828"/>
              <a:gd name="connsiteX3" fmla="*/ 0 w 2656114"/>
              <a:gd name="connsiteY3" fmla="*/ 544286 h 587828"/>
              <a:gd name="connsiteX4" fmla="*/ 3402 w 2656114"/>
              <a:gd name="connsiteY4" fmla="*/ 13608 h 587828"/>
              <a:gd name="connsiteX0" fmla="*/ 3402 w 2656114"/>
              <a:gd name="connsiteY0" fmla="*/ 13608 h 606198"/>
              <a:gd name="connsiteX1" fmla="*/ 2062843 w 2656114"/>
              <a:gd name="connsiteY1" fmla="*/ 0 h 606198"/>
              <a:gd name="connsiteX2" fmla="*/ 2656114 w 2656114"/>
              <a:gd name="connsiteY2" fmla="*/ 587828 h 606198"/>
              <a:gd name="connsiteX3" fmla="*/ 0 w 2656114"/>
              <a:gd name="connsiteY3" fmla="*/ 606198 h 606198"/>
              <a:gd name="connsiteX4" fmla="*/ 3402 w 2656114"/>
              <a:gd name="connsiteY4" fmla="*/ 13608 h 606198"/>
              <a:gd name="connsiteX0" fmla="*/ 5783 w 2658495"/>
              <a:gd name="connsiteY0" fmla="*/ 13608 h 594291"/>
              <a:gd name="connsiteX1" fmla="*/ 2065224 w 2658495"/>
              <a:gd name="connsiteY1" fmla="*/ 0 h 594291"/>
              <a:gd name="connsiteX2" fmla="*/ 2658495 w 2658495"/>
              <a:gd name="connsiteY2" fmla="*/ 587828 h 594291"/>
              <a:gd name="connsiteX3" fmla="*/ 0 w 2658495"/>
              <a:gd name="connsiteY3" fmla="*/ 594291 h 594291"/>
              <a:gd name="connsiteX4" fmla="*/ 5783 w 2658495"/>
              <a:gd name="connsiteY4" fmla="*/ 13608 h 594291"/>
              <a:gd name="connsiteX0" fmla="*/ 5783 w 2658495"/>
              <a:gd name="connsiteY0" fmla="*/ 0 h 580683"/>
              <a:gd name="connsiteX1" fmla="*/ 2072368 w 2658495"/>
              <a:gd name="connsiteY1" fmla="*/ 17348 h 580683"/>
              <a:gd name="connsiteX2" fmla="*/ 2658495 w 2658495"/>
              <a:gd name="connsiteY2" fmla="*/ 574220 h 580683"/>
              <a:gd name="connsiteX3" fmla="*/ 0 w 2658495"/>
              <a:gd name="connsiteY3" fmla="*/ 580683 h 580683"/>
              <a:gd name="connsiteX4" fmla="*/ 5783 w 2658495"/>
              <a:gd name="connsiteY4" fmla="*/ 0 h 580683"/>
              <a:gd name="connsiteX0" fmla="*/ 5783 w 2658495"/>
              <a:gd name="connsiteY0" fmla="*/ 1702 h 582385"/>
              <a:gd name="connsiteX1" fmla="*/ 2084274 w 2658495"/>
              <a:gd name="connsiteY1" fmla="*/ 0 h 582385"/>
              <a:gd name="connsiteX2" fmla="*/ 2658495 w 2658495"/>
              <a:gd name="connsiteY2" fmla="*/ 57592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  <a:gd name="connsiteX0" fmla="*/ 5783 w 2658495"/>
              <a:gd name="connsiteY0" fmla="*/ 1702 h 582385"/>
              <a:gd name="connsiteX1" fmla="*/ 2184240 w 2658495"/>
              <a:gd name="connsiteY1" fmla="*/ 0 h 582385"/>
              <a:gd name="connsiteX2" fmla="*/ 2658495 w 2658495"/>
              <a:gd name="connsiteY2" fmla="*/ 57592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  <a:gd name="connsiteX0" fmla="*/ 5783 w 2658495"/>
              <a:gd name="connsiteY0" fmla="*/ 1702 h 582385"/>
              <a:gd name="connsiteX1" fmla="*/ 2243661 w 2658495"/>
              <a:gd name="connsiteY1" fmla="*/ 0 h 582385"/>
              <a:gd name="connsiteX2" fmla="*/ 2658495 w 2658495"/>
              <a:gd name="connsiteY2" fmla="*/ 57592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  <a:gd name="connsiteX0" fmla="*/ 5783 w 2658495"/>
              <a:gd name="connsiteY0" fmla="*/ 1702 h 582385"/>
              <a:gd name="connsiteX1" fmla="*/ 2243661 w 2658495"/>
              <a:gd name="connsiteY1" fmla="*/ 0 h 582385"/>
              <a:gd name="connsiteX2" fmla="*/ 2658495 w 2658495"/>
              <a:gd name="connsiteY2" fmla="*/ 582272 h 582385"/>
              <a:gd name="connsiteX3" fmla="*/ 0 w 2658495"/>
              <a:gd name="connsiteY3" fmla="*/ 582385 h 582385"/>
              <a:gd name="connsiteX4" fmla="*/ 5783 w 2658495"/>
              <a:gd name="connsiteY4" fmla="*/ 1702 h 5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495" h="582385">
                <a:moveTo>
                  <a:pt x="5783" y="1702"/>
                </a:moveTo>
                <a:lnTo>
                  <a:pt x="2243661" y="0"/>
                </a:lnTo>
                <a:lnTo>
                  <a:pt x="2658495" y="582272"/>
                </a:lnTo>
                <a:lnTo>
                  <a:pt x="0" y="582385"/>
                </a:lnTo>
                <a:cubicBezTo>
                  <a:pt x="1928" y="388824"/>
                  <a:pt x="3855" y="195263"/>
                  <a:pt x="5783" y="1702"/>
                </a:cubicBezTo>
                <a:close/>
              </a:path>
            </a:pathLst>
          </a:custGeom>
          <a:gradFill flip="none" rotWithShape="1">
            <a:gsLst>
              <a:gs pos="76000">
                <a:schemeClr val="bg1">
                  <a:lumMod val="95000"/>
                </a:schemeClr>
              </a:gs>
              <a:gs pos="1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B52B590-BAE9-422C-8440-5ADEFD9A93B0}"/>
              </a:ext>
            </a:extLst>
          </p:cNvPr>
          <p:cNvSpPr txBox="1"/>
          <p:nvPr/>
        </p:nvSpPr>
        <p:spPr>
          <a:xfrm>
            <a:off x="941952" y="920507"/>
            <a:ext cx="294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</a:rPr>
              <a:t>Fra 20.mars 2021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F8BD93-4ECD-4E0E-A610-94CF51766274}"/>
              </a:ext>
            </a:extLst>
          </p:cNvPr>
          <p:cNvSpPr txBox="1"/>
          <p:nvPr/>
        </p:nvSpPr>
        <p:spPr>
          <a:xfrm>
            <a:off x="941953" y="1691515"/>
            <a:ext cx="302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rgbClr val="7030A0"/>
                </a:solidFill>
                <a:effectLst>
                  <a:innerShdw blurRad="114300" dist="38100">
                    <a:prstClr val="black"/>
                  </a:innerShdw>
                </a:effectLst>
                <a:latin typeface="Frutiger LT Std 45 Light" panose="020B0703030504020204" pitchFamily="34" charset="0"/>
              </a:rPr>
              <a:t>FORBEREDELSER</a:t>
            </a:r>
          </a:p>
        </p:txBody>
      </p:sp>
      <p:sp>
        <p:nvSpPr>
          <p:cNvPr id="8" name="Pil: vinkeltegn 7">
            <a:extLst>
              <a:ext uri="{FF2B5EF4-FFF2-40B4-BE49-F238E27FC236}">
                <a16:creationId xmlns:a16="http://schemas.microsoft.com/office/drawing/2014/main" id="{E9FC56D4-8775-4753-B299-6EC4621D358E}"/>
              </a:ext>
            </a:extLst>
          </p:cNvPr>
          <p:cNvSpPr/>
          <p:nvPr/>
        </p:nvSpPr>
        <p:spPr>
          <a:xfrm>
            <a:off x="4317614" y="1349829"/>
            <a:ext cx="3702436" cy="115388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Parallellogram 10">
            <a:extLst>
              <a:ext uri="{FF2B5EF4-FFF2-40B4-BE49-F238E27FC236}">
                <a16:creationId xmlns:a16="http://schemas.microsoft.com/office/drawing/2014/main" id="{1E7CA640-8062-4393-9C3C-E0394523086D}"/>
              </a:ext>
            </a:extLst>
          </p:cNvPr>
          <p:cNvSpPr/>
          <p:nvPr/>
        </p:nvSpPr>
        <p:spPr>
          <a:xfrm>
            <a:off x="4304460" y="1349829"/>
            <a:ext cx="3716044" cy="582385"/>
          </a:xfrm>
          <a:custGeom>
            <a:avLst/>
            <a:gdLst>
              <a:gd name="connsiteX0" fmla="*/ 0 w 3124586"/>
              <a:gd name="connsiteY0" fmla="*/ 582385 h 582385"/>
              <a:gd name="connsiteX1" fmla="*/ 145596 w 3124586"/>
              <a:gd name="connsiteY1" fmla="*/ 0 h 582385"/>
              <a:gd name="connsiteX2" fmla="*/ 3124586 w 3124586"/>
              <a:gd name="connsiteY2" fmla="*/ 0 h 582385"/>
              <a:gd name="connsiteX3" fmla="*/ 2978990 w 3124586"/>
              <a:gd name="connsiteY3" fmla="*/ 582385 h 582385"/>
              <a:gd name="connsiteX4" fmla="*/ 0 w 3124586"/>
              <a:gd name="connsiteY4" fmla="*/ 582385 h 582385"/>
              <a:gd name="connsiteX0" fmla="*/ 0 w 3702890"/>
              <a:gd name="connsiteY0" fmla="*/ 582385 h 582385"/>
              <a:gd name="connsiteX1" fmla="*/ 145596 w 3702890"/>
              <a:gd name="connsiteY1" fmla="*/ 0 h 582385"/>
              <a:gd name="connsiteX2" fmla="*/ 3124586 w 3702890"/>
              <a:gd name="connsiteY2" fmla="*/ 0 h 582385"/>
              <a:gd name="connsiteX3" fmla="*/ 3702890 w 3702890"/>
              <a:gd name="connsiteY3" fmla="*/ 582385 h 582385"/>
              <a:gd name="connsiteX4" fmla="*/ 0 w 3702890"/>
              <a:gd name="connsiteY4" fmla="*/ 582385 h 582385"/>
              <a:gd name="connsiteX0" fmla="*/ 419554 w 3557294"/>
              <a:gd name="connsiteY0" fmla="*/ 550635 h 582385"/>
              <a:gd name="connsiteX1" fmla="*/ 0 w 3557294"/>
              <a:gd name="connsiteY1" fmla="*/ 0 h 582385"/>
              <a:gd name="connsiteX2" fmla="*/ 2978990 w 3557294"/>
              <a:gd name="connsiteY2" fmla="*/ 0 h 582385"/>
              <a:gd name="connsiteX3" fmla="*/ 3557294 w 3557294"/>
              <a:gd name="connsiteY3" fmla="*/ 582385 h 582385"/>
              <a:gd name="connsiteX4" fmla="*/ 419554 w 3557294"/>
              <a:gd name="connsiteY4" fmla="*/ 550635 h 582385"/>
              <a:gd name="connsiteX0" fmla="*/ 578304 w 3716044"/>
              <a:gd name="connsiteY0" fmla="*/ 550635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78304 w 3716044"/>
              <a:gd name="connsiteY4" fmla="*/ 550635 h 582385"/>
              <a:gd name="connsiteX0" fmla="*/ 581479 w 3716044"/>
              <a:gd name="connsiteY0" fmla="*/ 572860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81479 w 3716044"/>
              <a:gd name="connsiteY4" fmla="*/ 572860 h 5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044" h="582385">
                <a:moveTo>
                  <a:pt x="581479" y="572860"/>
                </a:moveTo>
                <a:lnTo>
                  <a:pt x="0" y="0"/>
                </a:lnTo>
                <a:lnTo>
                  <a:pt x="3137740" y="0"/>
                </a:lnTo>
                <a:lnTo>
                  <a:pt x="3716044" y="582385"/>
                </a:lnTo>
                <a:lnTo>
                  <a:pt x="581479" y="572860"/>
                </a:lnTo>
                <a:close/>
              </a:path>
            </a:pathLst>
          </a:custGeom>
          <a:gradFill>
            <a:gsLst>
              <a:gs pos="98000">
                <a:schemeClr val="bg1">
                  <a:lumMod val="75000"/>
                </a:schemeClr>
              </a:gs>
              <a:gs pos="28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arallellogram 10">
            <a:extLst>
              <a:ext uri="{FF2B5EF4-FFF2-40B4-BE49-F238E27FC236}">
                <a16:creationId xmlns:a16="http://schemas.microsoft.com/office/drawing/2014/main" id="{2CE92BFE-4708-4557-AA10-6EFF0F8EDB37}"/>
              </a:ext>
            </a:extLst>
          </p:cNvPr>
          <p:cNvSpPr/>
          <p:nvPr/>
        </p:nvSpPr>
        <p:spPr>
          <a:xfrm flipV="1">
            <a:off x="4310810" y="1921329"/>
            <a:ext cx="3716044" cy="582385"/>
          </a:xfrm>
          <a:custGeom>
            <a:avLst/>
            <a:gdLst>
              <a:gd name="connsiteX0" fmla="*/ 0 w 3124586"/>
              <a:gd name="connsiteY0" fmla="*/ 582385 h 582385"/>
              <a:gd name="connsiteX1" fmla="*/ 145596 w 3124586"/>
              <a:gd name="connsiteY1" fmla="*/ 0 h 582385"/>
              <a:gd name="connsiteX2" fmla="*/ 3124586 w 3124586"/>
              <a:gd name="connsiteY2" fmla="*/ 0 h 582385"/>
              <a:gd name="connsiteX3" fmla="*/ 2978990 w 3124586"/>
              <a:gd name="connsiteY3" fmla="*/ 582385 h 582385"/>
              <a:gd name="connsiteX4" fmla="*/ 0 w 3124586"/>
              <a:gd name="connsiteY4" fmla="*/ 582385 h 582385"/>
              <a:gd name="connsiteX0" fmla="*/ 0 w 3702890"/>
              <a:gd name="connsiteY0" fmla="*/ 582385 h 582385"/>
              <a:gd name="connsiteX1" fmla="*/ 145596 w 3702890"/>
              <a:gd name="connsiteY1" fmla="*/ 0 h 582385"/>
              <a:gd name="connsiteX2" fmla="*/ 3124586 w 3702890"/>
              <a:gd name="connsiteY2" fmla="*/ 0 h 582385"/>
              <a:gd name="connsiteX3" fmla="*/ 3702890 w 3702890"/>
              <a:gd name="connsiteY3" fmla="*/ 582385 h 582385"/>
              <a:gd name="connsiteX4" fmla="*/ 0 w 3702890"/>
              <a:gd name="connsiteY4" fmla="*/ 582385 h 582385"/>
              <a:gd name="connsiteX0" fmla="*/ 419554 w 3557294"/>
              <a:gd name="connsiteY0" fmla="*/ 550635 h 582385"/>
              <a:gd name="connsiteX1" fmla="*/ 0 w 3557294"/>
              <a:gd name="connsiteY1" fmla="*/ 0 h 582385"/>
              <a:gd name="connsiteX2" fmla="*/ 2978990 w 3557294"/>
              <a:gd name="connsiteY2" fmla="*/ 0 h 582385"/>
              <a:gd name="connsiteX3" fmla="*/ 3557294 w 3557294"/>
              <a:gd name="connsiteY3" fmla="*/ 582385 h 582385"/>
              <a:gd name="connsiteX4" fmla="*/ 419554 w 3557294"/>
              <a:gd name="connsiteY4" fmla="*/ 550635 h 582385"/>
              <a:gd name="connsiteX0" fmla="*/ 578304 w 3716044"/>
              <a:gd name="connsiteY0" fmla="*/ 550635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78304 w 3716044"/>
              <a:gd name="connsiteY4" fmla="*/ 550635 h 582385"/>
              <a:gd name="connsiteX0" fmla="*/ 581479 w 3716044"/>
              <a:gd name="connsiteY0" fmla="*/ 572860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81479 w 3716044"/>
              <a:gd name="connsiteY4" fmla="*/ 572860 h 5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044" h="582385">
                <a:moveTo>
                  <a:pt x="581479" y="572860"/>
                </a:moveTo>
                <a:lnTo>
                  <a:pt x="0" y="0"/>
                </a:lnTo>
                <a:lnTo>
                  <a:pt x="3137740" y="0"/>
                </a:lnTo>
                <a:lnTo>
                  <a:pt x="3716044" y="582385"/>
                </a:lnTo>
                <a:lnTo>
                  <a:pt x="581479" y="572860"/>
                </a:lnTo>
                <a:close/>
              </a:path>
            </a:pathLst>
          </a:custGeom>
          <a:gradFill>
            <a:gsLst>
              <a:gs pos="98000">
                <a:schemeClr val="bg1">
                  <a:lumMod val="75000"/>
                </a:schemeClr>
              </a:gs>
              <a:gs pos="28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B274F4F-611F-4C96-84B6-B9D2366169FB}"/>
              </a:ext>
            </a:extLst>
          </p:cNvPr>
          <p:cNvSpPr txBox="1"/>
          <p:nvPr/>
        </p:nvSpPr>
        <p:spPr>
          <a:xfrm>
            <a:off x="5075803" y="1691515"/>
            <a:ext cx="238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7600"/>
                </a:solidFill>
                <a:effectLst>
                  <a:innerShdw blurRad="114300" dist="38100">
                    <a:prstClr val="black"/>
                  </a:innerShdw>
                </a:effectLst>
                <a:latin typeface="Frutiger LT Std 45 Light" panose="020B0703030504020204" pitchFamily="34" charset="0"/>
              </a:rPr>
              <a:t>QUIZ-PERIODE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C532699-E375-462A-B5D4-8A2C55869B6A}"/>
              </a:ext>
            </a:extLst>
          </p:cNvPr>
          <p:cNvSpPr txBox="1"/>
          <p:nvPr/>
        </p:nvSpPr>
        <p:spPr>
          <a:xfrm>
            <a:off x="4346189" y="939852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</a:rPr>
              <a:t>1.mai – 17.juli 2021</a:t>
            </a:r>
          </a:p>
        </p:txBody>
      </p:sp>
      <p:sp>
        <p:nvSpPr>
          <p:cNvPr id="20" name="Pil: vinkeltegn 19">
            <a:extLst>
              <a:ext uri="{FF2B5EF4-FFF2-40B4-BE49-F238E27FC236}">
                <a16:creationId xmlns:a16="http://schemas.microsoft.com/office/drawing/2014/main" id="{9CE4BCE7-DF9D-477D-BA1A-FD72552D8216}"/>
              </a:ext>
            </a:extLst>
          </p:cNvPr>
          <p:cNvSpPr/>
          <p:nvPr/>
        </p:nvSpPr>
        <p:spPr>
          <a:xfrm>
            <a:off x="7746614" y="1349829"/>
            <a:ext cx="3702436" cy="1153885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1" name="Parallellogram 10">
            <a:extLst>
              <a:ext uri="{FF2B5EF4-FFF2-40B4-BE49-F238E27FC236}">
                <a16:creationId xmlns:a16="http://schemas.microsoft.com/office/drawing/2014/main" id="{335D196C-B58F-45A5-9278-2A30AE9AC4A4}"/>
              </a:ext>
            </a:extLst>
          </p:cNvPr>
          <p:cNvSpPr/>
          <p:nvPr/>
        </p:nvSpPr>
        <p:spPr>
          <a:xfrm>
            <a:off x="7733460" y="1349829"/>
            <a:ext cx="3716044" cy="582385"/>
          </a:xfrm>
          <a:custGeom>
            <a:avLst/>
            <a:gdLst>
              <a:gd name="connsiteX0" fmla="*/ 0 w 3124586"/>
              <a:gd name="connsiteY0" fmla="*/ 582385 h 582385"/>
              <a:gd name="connsiteX1" fmla="*/ 145596 w 3124586"/>
              <a:gd name="connsiteY1" fmla="*/ 0 h 582385"/>
              <a:gd name="connsiteX2" fmla="*/ 3124586 w 3124586"/>
              <a:gd name="connsiteY2" fmla="*/ 0 h 582385"/>
              <a:gd name="connsiteX3" fmla="*/ 2978990 w 3124586"/>
              <a:gd name="connsiteY3" fmla="*/ 582385 h 582385"/>
              <a:gd name="connsiteX4" fmla="*/ 0 w 3124586"/>
              <a:gd name="connsiteY4" fmla="*/ 582385 h 582385"/>
              <a:gd name="connsiteX0" fmla="*/ 0 w 3702890"/>
              <a:gd name="connsiteY0" fmla="*/ 582385 h 582385"/>
              <a:gd name="connsiteX1" fmla="*/ 145596 w 3702890"/>
              <a:gd name="connsiteY1" fmla="*/ 0 h 582385"/>
              <a:gd name="connsiteX2" fmla="*/ 3124586 w 3702890"/>
              <a:gd name="connsiteY2" fmla="*/ 0 h 582385"/>
              <a:gd name="connsiteX3" fmla="*/ 3702890 w 3702890"/>
              <a:gd name="connsiteY3" fmla="*/ 582385 h 582385"/>
              <a:gd name="connsiteX4" fmla="*/ 0 w 3702890"/>
              <a:gd name="connsiteY4" fmla="*/ 582385 h 582385"/>
              <a:gd name="connsiteX0" fmla="*/ 419554 w 3557294"/>
              <a:gd name="connsiteY0" fmla="*/ 550635 h 582385"/>
              <a:gd name="connsiteX1" fmla="*/ 0 w 3557294"/>
              <a:gd name="connsiteY1" fmla="*/ 0 h 582385"/>
              <a:gd name="connsiteX2" fmla="*/ 2978990 w 3557294"/>
              <a:gd name="connsiteY2" fmla="*/ 0 h 582385"/>
              <a:gd name="connsiteX3" fmla="*/ 3557294 w 3557294"/>
              <a:gd name="connsiteY3" fmla="*/ 582385 h 582385"/>
              <a:gd name="connsiteX4" fmla="*/ 419554 w 3557294"/>
              <a:gd name="connsiteY4" fmla="*/ 550635 h 582385"/>
              <a:gd name="connsiteX0" fmla="*/ 578304 w 3716044"/>
              <a:gd name="connsiteY0" fmla="*/ 550635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78304 w 3716044"/>
              <a:gd name="connsiteY4" fmla="*/ 550635 h 582385"/>
              <a:gd name="connsiteX0" fmla="*/ 581479 w 3716044"/>
              <a:gd name="connsiteY0" fmla="*/ 572860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81479 w 3716044"/>
              <a:gd name="connsiteY4" fmla="*/ 572860 h 5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044" h="582385">
                <a:moveTo>
                  <a:pt x="581479" y="572860"/>
                </a:moveTo>
                <a:lnTo>
                  <a:pt x="0" y="0"/>
                </a:lnTo>
                <a:lnTo>
                  <a:pt x="3137740" y="0"/>
                </a:lnTo>
                <a:lnTo>
                  <a:pt x="3716044" y="582385"/>
                </a:lnTo>
                <a:lnTo>
                  <a:pt x="581479" y="572860"/>
                </a:lnTo>
                <a:close/>
              </a:path>
            </a:pathLst>
          </a:custGeom>
          <a:gradFill>
            <a:gsLst>
              <a:gs pos="98000">
                <a:schemeClr val="bg1">
                  <a:lumMod val="75000"/>
                </a:schemeClr>
              </a:gs>
              <a:gs pos="28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arallellogram 10">
            <a:extLst>
              <a:ext uri="{FF2B5EF4-FFF2-40B4-BE49-F238E27FC236}">
                <a16:creationId xmlns:a16="http://schemas.microsoft.com/office/drawing/2014/main" id="{C65ADD9A-4BBF-42D1-B5D7-67D5E6916620}"/>
              </a:ext>
            </a:extLst>
          </p:cNvPr>
          <p:cNvSpPr/>
          <p:nvPr/>
        </p:nvSpPr>
        <p:spPr>
          <a:xfrm flipV="1">
            <a:off x="7739810" y="1921329"/>
            <a:ext cx="3716044" cy="582385"/>
          </a:xfrm>
          <a:custGeom>
            <a:avLst/>
            <a:gdLst>
              <a:gd name="connsiteX0" fmla="*/ 0 w 3124586"/>
              <a:gd name="connsiteY0" fmla="*/ 582385 h 582385"/>
              <a:gd name="connsiteX1" fmla="*/ 145596 w 3124586"/>
              <a:gd name="connsiteY1" fmla="*/ 0 h 582385"/>
              <a:gd name="connsiteX2" fmla="*/ 3124586 w 3124586"/>
              <a:gd name="connsiteY2" fmla="*/ 0 h 582385"/>
              <a:gd name="connsiteX3" fmla="*/ 2978990 w 3124586"/>
              <a:gd name="connsiteY3" fmla="*/ 582385 h 582385"/>
              <a:gd name="connsiteX4" fmla="*/ 0 w 3124586"/>
              <a:gd name="connsiteY4" fmla="*/ 582385 h 582385"/>
              <a:gd name="connsiteX0" fmla="*/ 0 w 3702890"/>
              <a:gd name="connsiteY0" fmla="*/ 582385 h 582385"/>
              <a:gd name="connsiteX1" fmla="*/ 145596 w 3702890"/>
              <a:gd name="connsiteY1" fmla="*/ 0 h 582385"/>
              <a:gd name="connsiteX2" fmla="*/ 3124586 w 3702890"/>
              <a:gd name="connsiteY2" fmla="*/ 0 h 582385"/>
              <a:gd name="connsiteX3" fmla="*/ 3702890 w 3702890"/>
              <a:gd name="connsiteY3" fmla="*/ 582385 h 582385"/>
              <a:gd name="connsiteX4" fmla="*/ 0 w 3702890"/>
              <a:gd name="connsiteY4" fmla="*/ 582385 h 582385"/>
              <a:gd name="connsiteX0" fmla="*/ 419554 w 3557294"/>
              <a:gd name="connsiteY0" fmla="*/ 550635 h 582385"/>
              <a:gd name="connsiteX1" fmla="*/ 0 w 3557294"/>
              <a:gd name="connsiteY1" fmla="*/ 0 h 582385"/>
              <a:gd name="connsiteX2" fmla="*/ 2978990 w 3557294"/>
              <a:gd name="connsiteY2" fmla="*/ 0 h 582385"/>
              <a:gd name="connsiteX3" fmla="*/ 3557294 w 3557294"/>
              <a:gd name="connsiteY3" fmla="*/ 582385 h 582385"/>
              <a:gd name="connsiteX4" fmla="*/ 419554 w 3557294"/>
              <a:gd name="connsiteY4" fmla="*/ 550635 h 582385"/>
              <a:gd name="connsiteX0" fmla="*/ 578304 w 3716044"/>
              <a:gd name="connsiteY0" fmla="*/ 550635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78304 w 3716044"/>
              <a:gd name="connsiteY4" fmla="*/ 550635 h 582385"/>
              <a:gd name="connsiteX0" fmla="*/ 581479 w 3716044"/>
              <a:gd name="connsiteY0" fmla="*/ 572860 h 582385"/>
              <a:gd name="connsiteX1" fmla="*/ 0 w 3716044"/>
              <a:gd name="connsiteY1" fmla="*/ 0 h 582385"/>
              <a:gd name="connsiteX2" fmla="*/ 3137740 w 3716044"/>
              <a:gd name="connsiteY2" fmla="*/ 0 h 582385"/>
              <a:gd name="connsiteX3" fmla="*/ 3716044 w 3716044"/>
              <a:gd name="connsiteY3" fmla="*/ 582385 h 582385"/>
              <a:gd name="connsiteX4" fmla="*/ 581479 w 3716044"/>
              <a:gd name="connsiteY4" fmla="*/ 572860 h 5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6044" h="582385">
                <a:moveTo>
                  <a:pt x="581479" y="572860"/>
                </a:moveTo>
                <a:lnTo>
                  <a:pt x="0" y="0"/>
                </a:lnTo>
                <a:lnTo>
                  <a:pt x="3137740" y="0"/>
                </a:lnTo>
                <a:lnTo>
                  <a:pt x="3716044" y="582385"/>
                </a:lnTo>
                <a:lnTo>
                  <a:pt x="581479" y="572860"/>
                </a:lnTo>
                <a:close/>
              </a:path>
            </a:pathLst>
          </a:custGeom>
          <a:gradFill>
            <a:gsLst>
              <a:gs pos="98000">
                <a:schemeClr val="bg1">
                  <a:lumMod val="75000"/>
                </a:schemeClr>
              </a:gs>
              <a:gs pos="28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17C48E8B-0807-4E07-AE4F-E0ACDAD3D14F}"/>
              </a:ext>
            </a:extLst>
          </p:cNvPr>
          <p:cNvSpPr txBox="1"/>
          <p:nvPr/>
        </p:nvSpPr>
        <p:spPr>
          <a:xfrm>
            <a:off x="8590547" y="1691515"/>
            <a:ext cx="221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effectLst>
                  <a:innerShdw blurRad="114300" dist="38100">
                    <a:prstClr val="black"/>
                  </a:innerShdw>
                </a:effectLst>
                <a:latin typeface="Frutiger LT Std 45 Light" panose="020B0703030504020204" pitchFamily="34" charset="0"/>
              </a:rPr>
              <a:t>TREKNING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61E18BA-CB06-490F-BD05-741F11520FE2}"/>
              </a:ext>
            </a:extLst>
          </p:cNvPr>
          <p:cNvSpPr txBox="1"/>
          <p:nvPr/>
        </p:nvSpPr>
        <p:spPr>
          <a:xfrm>
            <a:off x="7775189" y="939852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</a:rPr>
              <a:t>20.juli 2021</a:t>
            </a:r>
          </a:p>
        </p:txBody>
      </p:sp>
      <p:sp>
        <p:nvSpPr>
          <p:cNvPr id="30" name="Rektangel: avrundede hjørner 29">
            <a:extLst>
              <a:ext uri="{FF2B5EF4-FFF2-40B4-BE49-F238E27FC236}">
                <a16:creationId xmlns:a16="http://schemas.microsoft.com/office/drawing/2014/main" id="{C3DB5814-1AB3-4072-BCDF-F02384E803FD}"/>
              </a:ext>
            </a:extLst>
          </p:cNvPr>
          <p:cNvSpPr/>
          <p:nvPr/>
        </p:nvSpPr>
        <p:spPr>
          <a:xfrm rot="16200000">
            <a:off x="3973102" y="3230769"/>
            <a:ext cx="3876675" cy="2883726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333C1D50-3FFB-46A8-9D57-718F90A99C77}"/>
              </a:ext>
            </a:extLst>
          </p:cNvPr>
          <p:cNvSpPr txBox="1"/>
          <p:nvPr/>
        </p:nvSpPr>
        <p:spPr>
          <a:xfrm>
            <a:off x="5501727" y="6006739"/>
            <a:ext cx="81312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Frutiger LT Std 45 Light" panose="020B0703030504020204" pitchFamily="34" charset="0"/>
              </a:rPr>
              <a:t>02</a:t>
            </a:r>
          </a:p>
        </p:txBody>
      </p: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352422D6-4ADB-4EFC-A498-962328EF1656}"/>
              </a:ext>
            </a:extLst>
          </p:cNvPr>
          <p:cNvCxnSpPr>
            <a:cxnSpLocks/>
          </p:cNvCxnSpPr>
          <p:nvPr/>
        </p:nvCxnSpPr>
        <p:spPr>
          <a:xfrm>
            <a:off x="4762837" y="5998826"/>
            <a:ext cx="227265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BB8D5A6-E5A1-40E3-AE21-135E6DF2A4FD}"/>
              </a:ext>
            </a:extLst>
          </p:cNvPr>
          <p:cNvSpPr txBox="1"/>
          <p:nvPr/>
        </p:nvSpPr>
        <p:spPr>
          <a:xfrm rot="16200000">
            <a:off x="4557366" y="3255659"/>
            <a:ext cx="2677656" cy="227858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b-NO" dirty="0">
                <a:latin typeface="Frutiger LT Std 45 Light" panose="020B0703030504020204" pitchFamily="34" charset="0"/>
              </a:rPr>
              <a:t>Når </a:t>
            </a:r>
            <a:r>
              <a:rPr lang="nb-NO" dirty="0" err="1">
                <a:latin typeface="Frutiger LT Std 45 Light" panose="020B0703030504020204" pitchFamily="34" charset="0"/>
              </a:rPr>
              <a:t>Quiz’en</a:t>
            </a:r>
            <a:r>
              <a:rPr lang="nb-NO" dirty="0">
                <a:latin typeface="Frutiger LT Std 45 Light" panose="020B0703030504020204" pitchFamily="34" charset="0"/>
              </a:rPr>
              <a:t> er avholdt sendes materiellet videre til neste klubb.</a:t>
            </a:r>
            <a:br>
              <a:rPr lang="nb-NO" dirty="0">
                <a:latin typeface="Frutiger LT Std 45 Light" panose="020B0703030504020204" pitchFamily="34" charset="0"/>
              </a:rPr>
            </a:br>
            <a:br>
              <a:rPr lang="nb-NO" dirty="0">
                <a:latin typeface="Frutiger LT Std 45 Light" panose="020B0703030504020204" pitchFamily="34" charset="0"/>
              </a:rPr>
            </a:br>
            <a:r>
              <a:rPr lang="nb-NO" dirty="0">
                <a:latin typeface="Frutiger LT Std 45 Light" panose="020B0703030504020204" pitchFamily="34" charset="0"/>
              </a:rPr>
              <a:t>Etter endt aktivitet rapporterer klubben til distriktet, senest 17.juli 2021.</a:t>
            </a:r>
          </a:p>
        </p:txBody>
      </p:sp>
      <p:sp>
        <p:nvSpPr>
          <p:cNvPr id="34" name="Rektangel: avrundede hjørner 33">
            <a:extLst>
              <a:ext uri="{FF2B5EF4-FFF2-40B4-BE49-F238E27FC236}">
                <a16:creationId xmlns:a16="http://schemas.microsoft.com/office/drawing/2014/main" id="{7294C913-7D59-4310-AE3F-7CC0A4ADE737}"/>
              </a:ext>
            </a:extLst>
          </p:cNvPr>
          <p:cNvSpPr/>
          <p:nvPr/>
        </p:nvSpPr>
        <p:spPr>
          <a:xfrm rot="16200000">
            <a:off x="5730468" y="1421971"/>
            <a:ext cx="361950" cy="2883728"/>
          </a:xfrm>
          <a:prstGeom prst="roundRect">
            <a:avLst/>
          </a:prstGeom>
          <a:gradFill flip="none" rotWithShape="1">
            <a:gsLst>
              <a:gs pos="50000">
                <a:srgbClr val="CC3300"/>
              </a:gs>
              <a:gs pos="0">
                <a:srgbClr val="FF99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: avrundede hjørner 37">
            <a:extLst>
              <a:ext uri="{FF2B5EF4-FFF2-40B4-BE49-F238E27FC236}">
                <a16:creationId xmlns:a16="http://schemas.microsoft.com/office/drawing/2014/main" id="{EAE058A1-F65F-4FED-B8F8-4E73995F9285}"/>
              </a:ext>
            </a:extLst>
          </p:cNvPr>
          <p:cNvSpPr/>
          <p:nvPr/>
        </p:nvSpPr>
        <p:spPr>
          <a:xfrm rot="16200000">
            <a:off x="7405689" y="3204673"/>
            <a:ext cx="3876675" cy="291464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7D06BE91-5EDB-408E-AB91-1B38B0E43303}"/>
              </a:ext>
            </a:extLst>
          </p:cNvPr>
          <p:cNvSpPr txBox="1"/>
          <p:nvPr/>
        </p:nvSpPr>
        <p:spPr>
          <a:xfrm rot="16200000">
            <a:off x="8990003" y="5955595"/>
            <a:ext cx="615553" cy="62550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b-NO" sz="2800" dirty="0">
                <a:latin typeface="Frutiger LT Std 45 Light" panose="020B0703030504020204" pitchFamily="34" charset="0"/>
              </a:rPr>
              <a:t>03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39A96329-C90A-493E-A5F4-CE57A64637CE}"/>
              </a:ext>
            </a:extLst>
          </p:cNvPr>
          <p:cNvCxnSpPr>
            <a:cxnSpLocks/>
          </p:cNvCxnSpPr>
          <p:nvPr/>
        </p:nvCxnSpPr>
        <p:spPr>
          <a:xfrm>
            <a:off x="8174475" y="5988192"/>
            <a:ext cx="235065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54E5FCA2-37B1-43A1-AF0D-810E32DCD4DC}"/>
              </a:ext>
            </a:extLst>
          </p:cNvPr>
          <p:cNvSpPr txBox="1"/>
          <p:nvPr/>
        </p:nvSpPr>
        <p:spPr>
          <a:xfrm rot="16200000">
            <a:off x="8166571" y="2949038"/>
            <a:ext cx="2400657" cy="26419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b-NO" dirty="0">
                <a:latin typeface="Frutiger LT Std 45 Light" panose="020B0703030504020204" pitchFamily="34" charset="0"/>
              </a:rPr>
              <a:t>Distriktet samler svarene og lager liste på deltakerne.</a:t>
            </a:r>
            <a:br>
              <a:rPr lang="nb-NO" dirty="0">
                <a:latin typeface="Frutiger LT Std 45 Light" panose="020B0703030504020204" pitchFamily="34" charset="0"/>
              </a:rPr>
            </a:br>
            <a:br>
              <a:rPr lang="nb-NO" dirty="0">
                <a:latin typeface="Frutiger LT Std 45 Light" panose="020B0703030504020204" pitchFamily="34" charset="0"/>
              </a:rPr>
            </a:br>
            <a:br>
              <a:rPr lang="nb-NO" dirty="0">
                <a:latin typeface="Frutiger LT Std 45 Light" panose="020B0703030504020204" pitchFamily="34" charset="0"/>
              </a:rPr>
            </a:br>
            <a:r>
              <a:rPr lang="nb-NO" dirty="0">
                <a:latin typeface="Frutiger LT Std 45 Light" panose="020B0703030504020204" pitchFamily="34" charset="0"/>
              </a:rPr>
              <a:t>Trekning foretas 20.juli 2021 og vinneren kontaktes.</a:t>
            </a:r>
          </a:p>
        </p:txBody>
      </p:sp>
      <p:sp>
        <p:nvSpPr>
          <p:cNvPr id="42" name="Rektangel: avrundede hjørner 41">
            <a:extLst>
              <a:ext uri="{FF2B5EF4-FFF2-40B4-BE49-F238E27FC236}">
                <a16:creationId xmlns:a16="http://schemas.microsoft.com/office/drawing/2014/main" id="{7DBCA38F-4235-47A8-BD00-1DD73DBEF5A9}"/>
              </a:ext>
            </a:extLst>
          </p:cNvPr>
          <p:cNvSpPr/>
          <p:nvPr/>
        </p:nvSpPr>
        <p:spPr>
          <a:xfrm rot="16200000">
            <a:off x="9168878" y="1401700"/>
            <a:ext cx="361950" cy="2902999"/>
          </a:xfrm>
          <a:prstGeom prst="roundRect">
            <a:avLst/>
          </a:prstGeom>
          <a:gradFill flip="none" rotWithShape="1">
            <a:gsLst>
              <a:gs pos="50000">
                <a:srgbClr val="006600"/>
              </a:gs>
              <a:gs pos="0">
                <a:srgbClr val="00CC00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4D7EE08B-456B-4595-8D35-5ED69FBF1E55}"/>
              </a:ext>
            </a:extLst>
          </p:cNvPr>
          <p:cNvSpPr/>
          <p:nvPr/>
        </p:nvSpPr>
        <p:spPr>
          <a:xfrm rot="16200000">
            <a:off x="581027" y="3197691"/>
            <a:ext cx="3876675" cy="288608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14066AEF-5CA8-417F-BB3E-5461D422F620}"/>
              </a:ext>
            </a:extLst>
          </p:cNvPr>
          <p:cNvSpPr txBox="1"/>
          <p:nvPr/>
        </p:nvSpPr>
        <p:spPr>
          <a:xfrm>
            <a:off x="2021910" y="5988192"/>
            <a:ext cx="81312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latin typeface="Frutiger LT Std 45 Light" panose="020B0703030504020204" pitchFamily="34" charset="0"/>
              </a:rPr>
              <a:t>01</a:t>
            </a:r>
          </a:p>
        </p:txBody>
      </p: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4B7833D3-C682-488F-99FA-83DA43D0FBEE}"/>
              </a:ext>
            </a:extLst>
          </p:cNvPr>
          <p:cNvCxnSpPr>
            <a:cxnSpLocks/>
          </p:cNvCxnSpPr>
          <p:nvPr/>
        </p:nvCxnSpPr>
        <p:spPr>
          <a:xfrm>
            <a:off x="1257461" y="5976451"/>
            <a:ext cx="249538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C0735BBA-CD3F-4CBF-AB88-C59C03A5A696}"/>
              </a:ext>
            </a:extLst>
          </p:cNvPr>
          <p:cNvSpPr txBox="1"/>
          <p:nvPr/>
        </p:nvSpPr>
        <p:spPr>
          <a:xfrm rot="16200000">
            <a:off x="951075" y="3264042"/>
            <a:ext cx="3231654" cy="279100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nb-NO" dirty="0">
                <a:latin typeface="Frutiger LT Std 45 Light" panose="020B0703030504020204" pitchFamily="34" charset="0"/>
              </a:rPr>
              <a:t>Klubbene kontaktes.</a:t>
            </a:r>
            <a:br>
              <a:rPr lang="nb-NO" dirty="0">
                <a:latin typeface="Frutiger LT Std 45 Light" panose="020B0703030504020204" pitchFamily="34" charset="0"/>
              </a:rPr>
            </a:br>
            <a:r>
              <a:rPr lang="nb-NO" dirty="0">
                <a:latin typeface="Frutiger LT Std 45 Light" panose="020B0703030504020204" pitchFamily="34" charset="0"/>
              </a:rPr>
              <a:t>Hvis klubben vil delta bestiller klubben materiell fra distriktet.</a:t>
            </a:r>
          </a:p>
          <a:p>
            <a:br>
              <a:rPr lang="nb-NO" dirty="0">
                <a:latin typeface="Frutiger LT Std 45 Light" panose="020B0703030504020204" pitchFamily="34" charset="0"/>
              </a:rPr>
            </a:br>
            <a:r>
              <a:rPr lang="nb-NO" dirty="0">
                <a:latin typeface="Frutiger LT Std 45 Light" panose="020B0703030504020204" pitchFamily="34" charset="0"/>
              </a:rPr>
              <a:t>Klubben velger uke for sin aktivitet.</a:t>
            </a:r>
            <a:br>
              <a:rPr lang="nb-NO" dirty="0">
                <a:latin typeface="Frutiger LT Std 45 Light" panose="020B0703030504020204" pitchFamily="34" charset="0"/>
              </a:rPr>
            </a:br>
            <a:endParaRPr lang="nb-NO" dirty="0">
              <a:latin typeface="Frutiger LT Std 45 Light" panose="020B0703030504020204" pitchFamily="34" charset="0"/>
            </a:endParaRPr>
          </a:p>
          <a:p>
            <a:r>
              <a:rPr lang="nb-NO" dirty="0">
                <a:latin typeface="Frutiger LT Std 45 Light" panose="020B0703030504020204" pitchFamily="34" charset="0"/>
              </a:rPr>
              <a:t>Klubben kjører en eller flere Quiz.</a:t>
            </a:r>
            <a:br>
              <a:rPr lang="nb-NO" dirty="0">
                <a:latin typeface="Frutiger LT Std 45 Light" panose="020B0703030504020204" pitchFamily="34" charset="0"/>
              </a:rPr>
            </a:br>
            <a:endParaRPr lang="nb-NO" dirty="0">
              <a:latin typeface="Frutiger LT Std 45 Light" panose="020B0703030504020204" pitchFamily="34" charset="0"/>
            </a:endParaRPr>
          </a:p>
        </p:txBody>
      </p:sp>
      <p:sp>
        <p:nvSpPr>
          <p:cNvPr id="57" name="Rektangel: avrundede hjørner 56">
            <a:extLst>
              <a:ext uri="{FF2B5EF4-FFF2-40B4-BE49-F238E27FC236}">
                <a16:creationId xmlns:a16="http://schemas.microsoft.com/office/drawing/2014/main" id="{B12FF99F-83B0-4465-8AC2-3E2351493804}"/>
              </a:ext>
            </a:extLst>
          </p:cNvPr>
          <p:cNvSpPr/>
          <p:nvPr/>
        </p:nvSpPr>
        <p:spPr>
          <a:xfrm rot="16200000">
            <a:off x="2338392" y="1388895"/>
            <a:ext cx="361950" cy="2886074"/>
          </a:xfrm>
          <a:prstGeom prst="roundRect">
            <a:avLst/>
          </a:prstGeom>
          <a:gradFill flip="none" rotWithShape="1">
            <a:gsLst>
              <a:gs pos="50000">
                <a:schemeClr val="accent2">
                  <a:lumMod val="75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28C0A617-BDEB-454A-9E42-E1D4697A2433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pic>
        <p:nvPicPr>
          <p:cNvPr id="74" name="Bilde 73" descr="Et bilde som inneholder tekst, transport, hjul, utstyr&#10;&#10;Automatisk generert beskrivelse">
            <a:extLst>
              <a:ext uri="{FF2B5EF4-FFF2-40B4-BE49-F238E27FC236}">
                <a16:creationId xmlns:a16="http://schemas.microsoft.com/office/drawing/2014/main" id="{E9D9DDF0-190F-4AE4-8883-9058CAE1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218" y="5563242"/>
            <a:ext cx="985096" cy="9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2BF6B1B-564A-4015-A7E9-9DAE50D44ED0}"/>
              </a:ext>
            </a:extLst>
          </p:cNvPr>
          <p:cNvSpPr/>
          <p:nvPr/>
        </p:nvSpPr>
        <p:spPr>
          <a:xfrm>
            <a:off x="1829460" y="1111204"/>
            <a:ext cx="8302028" cy="5219791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381000" dist="114300" dir="27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E3FDD98-464D-495C-A4AC-12D4FDA86FDF}"/>
              </a:ext>
            </a:extLst>
          </p:cNvPr>
          <p:cNvSpPr txBox="1"/>
          <p:nvPr/>
        </p:nvSpPr>
        <p:spPr>
          <a:xfrm>
            <a:off x="7672028" y="3179306"/>
            <a:ext cx="2064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QR-KODE FOR BESTILLING AV MATERIELL</a:t>
            </a:r>
            <a:br>
              <a:rPr lang="nb-NO" dirty="0">
                <a:solidFill>
                  <a:schemeClr val="bg1"/>
                </a:solidFill>
              </a:rPr>
            </a:b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DISTRIKTET SENDER TIL KLUBBEN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EF993A2-67B9-4F7D-A962-2671484007F8}"/>
              </a:ext>
            </a:extLst>
          </p:cNvPr>
          <p:cNvSpPr/>
          <p:nvPr/>
        </p:nvSpPr>
        <p:spPr>
          <a:xfrm>
            <a:off x="7671721" y="1565784"/>
            <a:ext cx="2065274" cy="5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ADF2E2BB-73BF-4835-ACB4-1EA757D38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64" y="5375725"/>
            <a:ext cx="2064660" cy="77512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6F00BE-38B5-4B99-8060-8E30305B94BC}"/>
              </a:ext>
            </a:extLst>
          </p:cNvPr>
          <p:cNvSpPr txBox="1"/>
          <p:nvPr/>
        </p:nvSpPr>
        <p:spPr>
          <a:xfrm>
            <a:off x="2149349" y="1211181"/>
            <a:ext cx="488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ET TILBUD TIL ROTARYKLUBBER 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E59BD28-51E0-4F88-83CD-327E7666A931}"/>
              </a:ext>
            </a:extLst>
          </p:cNvPr>
          <p:cNvSpPr txBox="1"/>
          <p:nvPr/>
        </p:nvSpPr>
        <p:spPr>
          <a:xfrm>
            <a:off x="2149348" y="1915788"/>
            <a:ext cx="35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MELD DERE PÅ SOM VERTSKAP FOR EN ROTARY</a:t>
            </a:r>
            <a:r>
              <a:rPr lang="nb-NO" b="1" dirty="0">
                <a:solidFill>
                  <a:srgbClr val="FF7600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Frutiger LT Std 45 Light" panose="020B0703030504020204" pitchFamily="34" charset="0"/>
              </a:rPr>
              <a:t>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116999E-8C03-47A4-8AFD-690D1F480A22}"/>
              </a:ext>
            </a:extLst>
          </p:cNvPr>
          <p:cNvSpPr txBox="1"/>
          <p:nvPr/>
        </p:nvSpPr>
        <p:spPr>
          <a:xfrm>
            <a:off x="2192397" y="2714812"/>
            <a:ext cx="3665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rgbClr val="17458F"/>
                </a:solidFill>
                <a:effectLst>
                  <a:innerShdw blurRad="114300">
                    <a:prstClr val="black"/>
                  </a:innerShdw>
                </a:effectLst>
                <a:latin typeface="Frutiger LT Std 45 Light" panose="020B0703030504020204" pitchFamily="34" charset="0"/>
              </a:rPr>
              <a:t>START HER</a:t>
            </a:r>
            <a:br>
              <a:rPr lang="nb-NO" b="1" dirty="0">
                <a:solidFill>
                  <a:srgbClr val="17458F"/>
                </a:solidFill>
                <a:latin typeface="Frutiger LT Std 45 Light" panose="020B0703030504020204" pitchFamily="34" charset="0"/>
              </a:rPr>
            </a:br>
            <a:endParaRPr lang="nb-NO" b="1" dirty="0">
              <a:solidFill>
                <a:srgbClr val="17458F"/>
              </a:solidFill>
              <a:latin typeface="Frutiger LT Std 45 Light" panose="020B0703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MELD INTERESSE VED Å BENYTTE QR-KODEN, - eller</a:t>
            </a:r>
            <a:b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</a:br>
            <a:endParaRPr lang="nb-NO" b="1" dirty="0">
              <a:solidFill>
                <a:schemeClr val="bg1"/>
              </a:solidFill>
              <a:latin typeface="Frutiger LT Std 45 Light" panose="020B0703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</a:rPr>
              <a:t>SEND EPOST TIL </a:t>
            </a:r>
            <a:r>
              <a:rPr lang="nb-NO" b="1" dirty="0">
                <a:solidFill>
                  <a:schemeClr val="bg1"/>
                </a:solidFill>
                <a:latin typeface="Frutiger LT Std 45 Light" panose="020B0703030504020204" pitchFamily="34" charset="0"/>
                <a:hlinkClick r:id="rId5"/>
              </a:rPr>
              <a:t>terje@gaarden.as</a:t>
            </a:r>
            <a:endParaRPr lang="nb-NO" b="1" dirty="0">
              <a:solidFill>
                <a:schemeClr val="bg1"/>
              </a:solidFill>
              <a:latin typeface="Frutiger LT Std 45 Light" panose="020B0703030504020204" pitchFamily="34" charset="0"/>
            </a:endParaRPr>
          </a:p>
          <a:p>
            <a:endParaRPr lang="nb-NO" b="1" dirty="0">
              <a:solidFill>
                <a:schemeClr val="bg1"/>
              </a:solidFill>
              <a:latin typeface="Frutiger LT Std 45 Light" panose="020B0703030504020204" pitchFamily="34" charset="0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939DB70-9AE0-4B7B-8285-5B4D4AE53428}"/>
              </a:ext>
            </a:extLst>
          </p:cNvPr>
          <p:cNvSpPr txBox="1"/>
          <p:nvPr/>
        </p:nvSpPr>
        <p:spPr>
          <a:xfrm rot="16200000">
            <a:off x="4597071" y="3530008"/>
            <a:ext cx="503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AKSJONSPERIODE: 1.MAI – 17.JULI 2021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F71EA94-1AB3-46B9-BA27-DAF3D43ECA1B}"/>
              </a:ext>
            </a:extLst>
          </p:cNvPr>
          <p:cNvSpPr txBox="1"/>
          <p:nvPr/>
        </p:nvSpPr>
        <p:spPr>
          <a:xfrm>
            <a:off x="2159302" y="1548892"/>
            <a:ext cx="4881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  <a:effectLst>
                  <a:outerShdw blurRad="381000" dist="88900" dir="2700000" algn="tl" rotWithShape="0">
                    <a:schemeClr val="tx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som vil markedsføre seg i lokalsamfunnet 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39617AD-4C91-4E34-84A7-E6637A234D06}"/>
              </a:ext>
            </a:extLst>
          </p:cNvPr>
          <p:cNvSpPr txBox="1"/>
          <p:nvPr/>
        </p:nvSpPr>
        <p:spPr>
          <a:xfrm>
            <a:off x="356932" y="108019"/>
            <a:ext cx="1109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ROTARY-</a:t>
            </a:r>
            <a:r>
              <a:rPr lang="nb-NO" sz="4800" dirty="0">
                <a:solidFill>
                  <a:srgbClr val="FF7600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QUIZ</a:t>
            </a:r>
            <a:r>
              <a:rPr lang="nb-NO" sz="4800" dirty="0">
                <a:solidFill>
                  <a:schemeClr val="bg1"/>
                </a:solidFill>
                <a:effectLst>
                  <a:outerShdw blurRad="1270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 2021 – DISTRIKT 2275</a:t>
            </a:r>
          </a:p>
        </p:txBody>
      </p:sp>
      <p:pic>
        <p:nvPicPr>
          <p:cNvPr id="1026" name="Picture 2" descr="ROTARY Quiz - våren 2021">
            <a:extLst>
              <a:ext uri="{FF2B5EF4-FFF2-40B4-BE49-F238E27FC236}">
                <a16:creationId xmlns:a16="http://schemas.microsoft.com/office/drawing/2014/main" id="{7C50B6B4-3A91-49DA-ABDC-1E8128CB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90" y="1863876"/>
            <a:ext cx="1150337" cy="11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F67C7F53-2402-4935-A84D-C98497B6B596}"/>
              </a:ext>
            </a:extLst>
          </p:cNvPr>
          <p:cNvSpPr txBox="1"/>
          <p:nvPr/>
        </p:nvSpPr>
        <p:spPr>
          <a:xfrm>
            <a:off x="2026431" y="5556449"/>
            <a:ext cx="488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7600"/>
                </a:solidFill>
                <a:effectLst>
                  <a:outerShdw blurRad="1270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0"/>
              </a:rPr>
              <a:t>FRIST FOR PÅMELDING: 12.APRIL</a:t>
            </a:r>
          </a:p>
        </p:txBody>
      </p:sp>
      <p:sp>
        <p:nvSpPr>
          <p:cNvPr id="2" name="Bildeforklaring: pil mot venstre 1">
            <a:extLst>
              <a:ext uri="{FF2B5EF4-FFF2-40B4-BE49-F238E27FC236}">
                <a16:creationId xmlns:a16="http://schemas.microsoft.com/office/drawing/2014/main" id="{2270AFD5-CA5D-4EC1-9B01-42FAF90B2159}"/>
              </a:ext>
            </a:extLst>
          </p:cNvPr>
          <p:cNvSpPr/>
          <p:nvPr/>
        </p:nvSpPr>
        <p:spPr>
          <a:xfrm>
            <a:off x="9354347" y="1705422"/>
            <a:ext cx="1769003" cy="1467153"/>
          </a:xfrm>
          <a:prstGeom prst="leftArrowCallout">
            <a:avLst/>
          </a:prstGeom>
          <a:effectLst>
            <a:outerShdw blurRad="381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Klikk her, eller skann med mobilen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5090</TotalTime>
  <Words>640</Words>
  <Application>Microsoft Office PowerPoint</Application>
  <PresentationFormat>Widescreen</PresentationFormat>
  <Paragraphs>109</Paragraphs>
  <Slides>12</Slides>
  <Notes>8</Notes>
  <HiddenSlides>2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Calibri</vt:lpstr>
      <vt:lpstr>Frutiger LT Std 45 Light</vt:lpstr>
      <vt:lpstr>Frutiger LT Std 57 Cn</vt:lpstr>
      <vt:lpstr>Office Theme</vt:lpstr>
      <vt:lpstr>Forslag til ROLLUP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Terje Gaarden</cp:lastModifiedBy>
  <cp:revision>209</cp:revision>
  <cp:lastPrinted>2019-12-04T20:41:25Z</cp:lastPrinted>
  <dcterms:created xsi:type="dcterms:W3CDTF">2019-11-18T03:22:22Z</dcterms:created>
  <dcterms:modified xsi:type="dcterms:W3CDTF">2021-04-08T12:15:19Z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