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29" r:id="rId2"/>
    <p:sldId id="332" r:id="rId3"/>
    <p:sldId id="343" r:id="rId4"/>
    <p:sldId id="256" r:id="rId5"/>
    <p:sldId id="338" r:id="rId6"/>
    <p:sldId id="339" r:id="rId7"/>
    <p:sldId id="341" r:id="rId8"/>
    <p:sldId id="340" r:id="rId9"/>
    <p:sldId id="345" r:id="rId10"/>
    <p:sldId id="354" r:id="rId11"/>
    <p:sldId id="353" r:id="rId12"/>
    <p:sldId id="356" r:id="rId13"/>
    <p:sldId id="357" r:id="rId14"/>
    <p:sldId id="352" r:id="rId15"/>
    <p:sldId id="330" r:id="rId16"/>
    <p:sldId id="355" r:id="rId17"/>
    <p:sldId id="348" r:id="rId18"/>
    <p:sldId id="342" r:id="rId19"/>
    <p:sldId id="344" r:id="rId20"/>
    <p:sldId id="349" r:id="rId21"/>
    <p:sldId id="346" r:id="rId22"/>
    <p:sldId id="347" r:id="rId23"/>
    <p:sldId id="350" r:id="rId24"/>
    <p:sldId id="351" r:id="rId2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97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1ADFA-A373-4DF5-A6AE-661D31FB355B}" type="datetimeFigureOut">
              <a:rPr lang="nb-NO" smtClean="0"/>
              <a:t>29.03.2022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673D9-C622-4A58-BA32-55AAE539D8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1227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FEE049-9B5F-4E36-9BE2-53E8E53284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CFF6255-26E4-4064-A54C-551712F109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66BF56-11D0-44F3-A0BD-253655D26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6F84-BF1F-4B90-9650-0EE615A7D0CC}" type="datetime1">
              <a:rPr lang="nb-NO" smtClean="0"/>
              <a:t>29.03.2022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31CD83A-73C5-4D8F-B5AA-B71BB93B9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Author: Tore Krokstad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41689EF-145D-46E5-AC09-E0A6B8663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5E09-C6E9-4379-9716-0393584A59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6157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6B1D71-CBDA-447B-9594-2C4FA6A3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98785E5-3D5E-4C93-94A1-CDABFA3E36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31D1DF9-30CC-4036-B07A-EF89385DD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0E4C-FA01-40D9-888D-566CB2D9AC4B}" type="datetime1">
              <a:rPr lang="nb-NO" smtClean="0"/>
              <a:t>29.03.2022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824730B-1B15-409A-AF46-99D0C5158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Author: Tore Krokstad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7B5E3B4-D268-4E1F-B25B-569FADCE4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5E09-C6E9-4379-9716-0393584A59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0595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8FF3C1AD-2C75-4F3C-9FE9-9DE8B8581F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8EDC73F-C98F-48CB-BFAF-64B021F617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2BD582D-3FC3-4044-A78D-1811D05A9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FD5E-8B1B-4DAF-8F22-52B60C23A59B}" type="datetime1">
              <a:rPr lang="nb-NO" smtClean="0"/>
              <a:t>29.03.2022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B995305-36FA-4B00-9D10-8399D4A74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Author: Tore Krokstad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D36827B-CC9B-4D28-81D0-1243C36E5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5E09-C6E9-4379-9716-0393584A59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5034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3175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2C93DD-E8C9-4A12-8DB2-8BCDB8941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8BF5F06-9C5A-4013-BBDC-BE5F98F48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5F757B4-46CD-4007-B463-F039ED8FA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E75B-3491-48AD-A856-F22023D732A6}" type="datetime1">
              <a:rPr lang="nb-NO" smtClean="0"/>
              <a:t>29.03.2022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46704D7-AAC3-4BAA-85EF-BC296872A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Author: Tore Krokstad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3F7D4FC-9A48-4ECD-A904-961D43005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5E09-C6E9-4379-9716-0393584A59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7003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2D5EB4-578A-4EB9-9AA5-752195BAB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547C8E1-DC95-4EC3-BFEA-172CD28BD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8B8E694-0BAF-4C9A-A646-2E0ACECF6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50F94-DADC-4731-BC4E-339AB7FC7947}" type="datetime1">
              <a:rPr lang="nb-NO" smtClean="0"/>
              <a:t>29.03.2022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5D899A4-33C8-42DE-97F3-0075DBD8A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Author: Tore Krokstad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D9953BB-772A-45DA-91A5-3A28C7231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5E09-C6E9-4379-9716-0393584A59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901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F334E2-DD4C-4407-982D-962A4FF89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08A2EFA-4986-47CF-B43B-AD802A5002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F17EF73-8EAA-43CC-878D-9069C6C2C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2EE0CFF-6CE1-4C1C-A630-809CEFBE2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D6414-FDD6-46A1-B1B8-D75AD2C03AA1}" type="datetime1">
              <a:rPr lang="nb-NO" smtClean="0"/>
              <a:t>29.03.2022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D9B4C91-607A-42DB-9449-1D0354E7B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Author: Tore Krokstad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BE9EB5F-19E0-410D-BADF-61769344A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5E09-C6E9-4379-9716-0393584A59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4783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232667-2C34-427F-950D-B65268CC3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02BE0E4-D37D-45C6-8076-BAD79F107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679E2DC-0DC1-48E8-AB4C-DC87CFA4AF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03EED73-9586-49AB-92BF-1FCDC27424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A0CD336-C7B1-4963-B632-593F916A42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6102A123-6F81-4257-B5C0-6D0B71E7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B8009-FFD7-4289-B29E-C160BC07F24C}" type="datetime1">
              <a:rPr lang="nb-NO" smtClean="0"/>
              <a:t>29.03.2022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EFCF02DF-F883-4C15-900F-19077421D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Author: Tore Krokstad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9833982D-54F3-403E-BA28-9E17F4CFC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5E09-C6E9-4379-9716-0393584A59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6224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F202BCC-AFB6-4F81-8052-FD0740017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CD28CFD5-C4D0-4992-924A-71136E539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93880-9239-48DA-947A-EBBEF253EB7A}" type="datetime1">
              <a:rPr lang="nb-NO" smtClean="0"/>
              <a:t>29.03.2022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A4AA482-B199-4DA2-A76A-AE9F5C7C6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Author: Tore Krokstad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D3B39FF-E863-40F6-AFB4-0CB32354A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5E09-C6E9-4379-9716-0393584A59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1013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2506236-6E02-4A7C-B9C7-4E2C07F73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9F88-1C76-4E2E-8FA4-EDB7C666658C}" type="datetime1">
              <a:rPr lang="nb-NO" smtClean="0"/>
              <a:t>29.03.2022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3A864E23-0F9E-4449-A8F3-55CC01900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Author: Tore Krokstad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4C79B3C-D98D-4958-9B80-8E5EE3A33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5E09-C6E9-4379-9716-0393584A59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9793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5C614A7-3E82-46F7-9761-63F15E8A9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1EFDC85-A550-4B2C-AC82-A599C34A9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7E027BC-D78D-47E0-ADF8-F3969C776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5D685EE-460D-4FB8-B638-A8F622C3F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595AA-F63E-4EB0-9070-BD1AD5D5DB58}" type="datetime1">
              <a:rPr lang="nb-NO" smtClean="0"/>
              <a:t>29.03.2022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DCF5B34-07B6-4768-A55E-31C68782C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Author: Tore Krokstad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0F6F382-75A0-45BF-911F-DA6766D33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5E09-C6E9-4379-9716-0393584A59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672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53A4A3-497E-4C12-A5C3-EB40D10B6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9AE2C74F-BE87-49BE-8DE6-763E2BC55A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CD92F62-4C9C-4E81-9424-6380D3745E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DDC308E-2D4E-470C-9BE3-79B2E6DC8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9C32A-102A-442D-B6D5-09E5D903488A}" type="datetime1">
              <a:rPr lang="nb-NO" smtClean="0"/>
              <a:t>29.03.2022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0FCFFCD-C148-4CDC-9040-C84FD8E48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Author: Tore Krokstad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C36BCE3-1D29-47DC-A636-75561E918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5E09-C6E9-4379-9716-0393584A59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163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9C1B4F87-DCB3-44BA-8455-C5C730684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238CA9C-7D63-4929-B08D-E5211990C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916728D-BAA0-4F30-85DE-2B157669BD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95040-52E0-4C35-A819-A6979E745FCB}" type="datetime1">
              <a:rPr lang="nb-NO" smtClean="0"/>
              <a:t>29.03.2022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92B3BEA-97E7-4247-951A-2452DD07A2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Author: Tore Krokstad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9B27FA4-D670-4D83-96F9-AEF82440EA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75E09-C6E9-4379-9716-0393584A59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930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klubbnavn@rotary.no" TargetMode="External"/><Relationship Id="rId5" Type="http://schemas.openxmlformats.org/officeDocument/2006/relationships/image" Target="../media/image46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hyperlink" Target="https://www.facebook.com/kjetil.utne/videos/466615574680098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6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appsco.com/home" TargetMode="External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6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6.png"/><Relationship Id="rId4" Type="http://schemas.openxmlformats.org/officeDocument/2006/relationships/image" Target="../media/image6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2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emf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image" Target="../media/image20.png"/><Relationship Id="rId9" Type="http://schemas.openxmlformats.org/officeDocument/2006/relationships/hyperlink" Target="https://medlemsnett.rotary.no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E4955F97-28C2-744E-B3A7-E0FAE3B40F57}"/>
              </a:ext>
            </a:extLst>
          </p:cNvPr>
          <p:cNvSpPr txBox="1">
            <a:spLocks/>
          </p:cNvSpPr>
          <p:nvPr/>
        </p:nvSpPr>
        <p:spPr>
          <a:xfrm>
            <a:off x="0" y="3308280"/>
            <a:ext cx="12192000" cy="821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Medlemsnettet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litt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14">
            <a:extLst>
              <a:ext uri="{FF2B5EF4-FFF2-40B4-BE49-F238E27FC236}">
                <a16:creationId xmlns:a16="http://schemas.microsoft.com/office/drawing/2014/main" id="{8CA57604-6BAA-8348-8388-64F5F2D88D17}"/>
              </a:ext>
            </a:extLst>
          </p:cNvPr>
          <p:cNvSpPr txBox="1">
            <a:spLocks/>
          </p:cNvSpPr>
          <p:nvPr/>
        </p:nvSpPr>
        <p:spPr>
          <a:xfrm>
            <a:off x="0" y="4090151"/>
            <a:ext cx="12192000" cy="4656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PETS  (</a:t>
            </a:r>
            <a:r>
              <a:rPr lang="en-US" sz="2400" b="1" dirty="0" err="1">
                <a:solidFill>
                  <a:schemeClr val="bg1"/>
                </a:solidFill>
              </a:rPr>
              <a:t>Stjørdal</a:t>
            </a:r>
            <a:r>
              <a:rPr lang="en-US" sz="2400" b="1" dirty="0">
                <a:solidFill>
                  <a:schemeClr val="bg1"/>
                </a:solidFill>
              </a:rPr>
              <a:t> 1-3 April 2022</a:t>
            </a:r>
            <a:r>
              <a:rPr lang="en-US" sz="1600" b="1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69F7CC29-0538-446C-8408-F1520395A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759" y="5637934"/>
            <a:ext cx="2400300" cy="11239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6912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C10C990-59BA-46BD-9965-F9730F4C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6EB1-C586-486A-884E-60CFD573367A}" type="datetime1">
              <a:rPr lang="nb-NO" smtClean="0"/>
              <a:t>29.03.2022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8F73DFD-8E91-4740-A457-21EDD3004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Author: Tore Krokstad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0E01F5D-F1C5-46A8-8D6A-2B778BD53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5E09-C6E9-4379-9716-0393584A5980}" type="slidenum">
              <a:rPr lang="nb-NO" smtClean="0"/>
              <a:t>10</a:t>
            </a:fld>
            <a:endParaRPr lang="nb-NO"/>
          </a:p>
        </p:txBody>
      </p:sp>
      <p:sp>
        <p:nvSpPr>
          <p:cNvPr id="2" name="Prosess 1">
            <a:extLst>
              <a:ext uri="{FF2B5EF4-FFF2-40B4-BE49-F238E27FC236}">
                <a16:creationId xmlns:a16="http://schemas.microsoft.com/office/drawing/2014/main" id="{588F2C3E-4B4E-48A5-82F4-5E1A565B50AD}"/>
              </a:ext>
            </a:extLst>
          </p:cNvPr>
          <p:cNvSpPr/>
          <p:nvPr/>
        </p:nvSpPr>
        <p:spPr>
          <a:xfrm>
            <a:off x="0" y="0"/>
            <a:ext cx="12192000" cy="1012054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5400" dirty="0" err="1"/>
              <a:t>Gmail</a:t>
            </a:r>
            <a:endParaRPr lang="nb-NO" sz="5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7C6761-6D56-498B-9346-7981F786B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567" y="147845"/>
            <a:ext cx="1883771" cy="716364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6D9FC91B-129A-4E8D-8EA5-8A3241D50AD6}"/>
              </a:ext>
            </a:extLst>
          </p:cNvPr>
          <p:cNvSpPr txBox="1"/>
          <p:nvPr/>
        </p:nvSpPr>
        <p:spPr>
          <a:xfrm>
            <a:off x="4543426" y="2600325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9600" dirty="0"/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3A3368CC-0515-4919-BEC7-900DFE58B6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274"/>
          <a:stretch/>
        </p:blipFill>
        <p:spPr>
          <a:xfrm>
            <a:off x="0" y="1051505"/>
            <a:ext cx="12186991" cy="3775940"/>
          </a:xfrm>
          <a:prstGeom prst="rect">
            <a:avLst/>
          </a:prstGeom>
          <a:ln w="31750">
            <a:solidFill>
              <a:srgbClr val="FF0000"/>
            </a:solidFill>
          </a:ln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6E79EA23-2490-43DA-8243-48BC733B76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7564" y="6018134"/>
            <a:ext cx="1766888" cy="839866"/>
          </a:xfrm>
          <a:prstGeom prst="rect">
            <a:avLst/>
          </a:prstGeom>
        </p:spPr>
      </p:pic>
      <p:sp>
        <p:nvSpPr>
          <p:cNvPr id="11" name="Sirkel: hul 10">
            <a:extLst>
              <a:ext uri="{FF2B5EF4-FFF2-40B4-BE49-F238E27FC236}">
                <a16:creationId xmlns:a16="http://schemas.microsoft.com/office/drawing/2014/main" id="{3179B697-2773-4C91-AA4F-F8BFAADB6DE0}"/>
              </a:ext>
            </a:extLst>
          </p:cNvPr>
          <p:cNvSpPr/>
          <p:nvPr/>
        </p:nvSpPr>
        <p:spPr>
          <a:xfrm>
            <a:off x="10528738" y="1694056"/>
            <a:ext cx="452582" cy="392779"/>
          </a:xfrm>
          <a:prstGeom prst="donut">
            <a:avLst>
              <a:gd name="adj" fmla="val 250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2FDD409-AC48-442E-90B4-A83406CCFED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832"/>
          <a:stretch/>
        </p:blipFill>
        <p:spPr>
          <a:xfrm>
            <a:off x="7210441" y="2762134"/>
            <a:ext cx="2566638" cy="3425108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53A72576-2F49-43AC-86B8-E674EE70AA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962" y="4996553"/>
            <a:ext cx="6151397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36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6E79EA23-2490-43DA-8243-48BC733B7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7564" y="6018134"/>
            <a:ext cx="1766888" cy="839866"/>
          </a:xfrm>
          <a:prstGeom prst="rect">
            <a:avLst/>
          </a:prstGeo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C10C990-59BA-46BD-9965-F9730F4C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6EB1-C586-486A-884E-60CFD573367A}" type="datetime1">
              <a:rPr lang="nb-NO" smtClean="0"/>
              <a:t>29.03.2022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8F73DFD-8E91-4740-A457-21EDD3004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Author: Tore Krokstad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0E01F5D-F1C5-46A8-8D6A-2B778BD53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5E09-C6E9-4379-9716-0393584A5980}" type="slidenum">
              <a:rPr lang="nb-NO" smtClean="0"/>
              <a:t>11</a:t>
            </a:fld>
            <a:endParaRPr lang="nb-NO"/>
          </a:p>
        </p:txBody>
      </p:sp>
      <p:sp>
        <p:nvSpPr>
          <p:cNvPr id="2" name="Prosess 1">
            <a:extLst>
              <a:ext uri="{FF2B5EF4-FFF2-40B4-BE49-F238E27FC236}">
                <a16:creationId xmlns:a16="http://schemas.microsoft.com/office/drawing/2014/main" id="{588F2C3E-4B4E-48A5-82F4-5E1A565B50AD}"/>
              </a:ext>
            </a:extLst>
          </p:cNvPr>
          <p:cNvSpPr/>
          <p:nvPr/>
        </p:nvSpPr>
        <p:spPr>
          <a:xfrm>
            <a:off x="0" y="0"/>
            <a:ext cx="12192000" cy="1012054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5400" dirty="0" err="1"/>
              <a:t>Gmail</a:t>
            </a:r>
            <a:r>
              <a:rPr lang="nb-NO" sz="5400" dirty="0"/>
              <a:t> – bruk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7C6761-6D56-498B-9346-7981F786B8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567" y="147845"/>
            <a:ext cx="1883771" cy="716364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6D9FC91B-129A-4E8D-8EA5-8A3241D50AD6}"/>
              </a:ext>
            </a:extLst>
          </p:cNvPr>
          <p:cNvSpPr txBox="1"/>
          <p:nvPr/>
        </p:nvSpPr>
        <p:spPr>
          <a:xfrm>
            <a:off x="5007644" y="3129888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9600" dirty="0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A8AAA076-0212-4F7E-8A9E-AA1B5B07E1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656" y="1090323"/>
            <a:ext cx="5657849" cy="2846351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8A205A48-9533-4A81-A998-D78D5BC493BC}"/>
              </a:ext>
            </a:extLst>
          </p:cNvPr>
          <p:cNvSpPr txBox="1"/>
          <p:nvPr/>
        </p:nvSpPr>
        <p:spPr>
          <a:xfrm>
            <a:off x="5987472" y="1055155"/>
            <a:ext cx="43318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Hver 1. juli blir alle mailer til </a:t>
            </a:r>
            <a:r>
              <a:rPr lang="nb-NO" sz="2800" dirty="0">
                <a:solidFill>
                  <a:srgbClr val="FF0000"/>
                </a:solidFill>
              </a:rPr>
              <a:t>klubbkontoen,</a:t>
            </a:r>
            <a:r>
              <a:rPr lang="nb-NO" sz="2800" dirty="0"/>
              <a:t> sendt til den nye </a:t>
            </a:r>
            <a:r>
              <a:rPr lang="nb-NO" sz="2800" b="1" dirty="0"/>
              <a:t>klubbpresidenten sin private mail</a:t>
            </a:r>
            <a:r>
              <a:rPr lang="nb-NO" sz="2800" dirty="0"/>
              <a:t>. </a:t>
            </a:r>
            <a:r>
              <a:rPr lang="nb-NO" sz="2800"/>
              <a:t>(MN)</a:t>
            </a:r>
            <a:endParaRPr lang="nb-NO" sz="2800" dirty="0"/>
          </a:p>
        </p:txBody>
      </p:sp>
      <p:sp>
        <p:nvSpPr>
          <p:cNvPr id="13" name="Eksplosjon: 14 punkt 12">
            <a:extLst>
              <a:ext uri="{FF2B5EF4-FFF2-40B4-BE49-F238E27FC236}">
                <a16:creationId xmlns:a16="http://schemas.microsoft.com/office/drawing/2014/main" id="{C8B3E65B-6957-41C4-9C75-F839B3359EFE}"/>
              </a:ext>
            </a:extLst>
          </p:cNvPr>
          <p:cNvSpPr/>
          <p:nvPr/>
        </p:nvSpPr>
        <p:spPr>
          <a:xfrm>
            <a:off x="10122567" y="1297611"/>
            <a:ext cx="1975708" cy="2131389"/>
          </a:xfrm>
          <a:prstGeom prst="irregularSeal2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Ekstraservice D2275</a:t>
            </a: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A03CD7FC-7F51-4325-97C3-DC8D7E8930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25" y="3283885"/>
            <a:ext cx="10638442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2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>
            <a:extLst>
              <a:ext uri="{FF2B5EF4-FFF2-40B4-BE49-F238E27FC236}">
                <a16:creationId xmlns:a16="http://schemas.microsoft.com/office/drawing/2014/main" id="{501F9E59-A994-45CA-A888-3E4742506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590" y="1085985"/>
            <a:ext cx="5335665" cy="5342524"/>
          </a:xfrm>
          <a:prstGeom prst="rect">
            <a:avLst/>
          </a:prstGeo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C10C990-59BA-46BD-9965-F9730F4C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6EB1-C586-486A-884E-60CFD573367A}" type="datetime1">
              <a:rPr lang="nb-NO" smtClean="0"/>
              <a:t>29.03.2022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8F73DFD-8E91-4740-A457-21EDD3004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Author: Tore Krokstad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0E01F5D-F1C5-46A8-8D6A-2B778BD53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5E09-C6E9-4379-9716-0393584A5980}" type="slidenum">
              <a:rPr lang="nb-NO" smtClean="0"/>
              <a:t>12</a:t>
            </a:fld>
            <a:endParaRPr lang="nb-NO"/>
          </a:p>
        </p:txBody>
      </p:sp>
      <p:sp>
        <p:nvSpPr>
          <p:cNvPr id="2" name="Prosess 1">
            <a:extLst>
              <a:ext uri="{FF2B5EF4-FFF2-40B4-BE49-F238E27FC236}">
                <a16:creationId xmlns:a16="http://schemas.microsoft.com/office/drawing/2014/main" id="{588F2C3E-4B4E-48A5-82F4-5E1A565B50AD}"/>
              </a:ext>
            </a:extLst>
          </p:cNvPr>
          <p:cNvSpPr/>
          <p:nvPr/>
        </p:nvSpPr>
        <p:spPr>
          <a:xfrm>
            <a:off x="0" y="0"/>
            <a:ext cx="12192000" cy="1012054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5400" dirty="0"/>
              <a:t>Betaling av klubbavgift til RI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7C6761-6D56-498B-9346-7981F786B8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567" y="147845"/>
            <a:ext cx="1883771" cy="716364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6D9FC91B-129A-4E8D-8EA5-8A3241D50AD6}"/>
              </a:ext>
            </a:extLst>
          </p:cNvPr>
          <p:cNvSpPr txBox="1"/>
          <p:nvPr/>
        </p:nvSpPr>
        <p:spPr>
          <a:xfrm>
            <a:off x="4543426" y="2600325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9600" dirty="0"/>
          </a:p>
        </p:txBody>
      </p:sp>
      <p:sp>
        <p:nvSpPr>
          <p:cNvPr id="20" name="Bindepunkt 19">
            <a:extLst>
              <a:ext uri="{FF2B5EF4-FFF2-40B4-BE49-F238E27FC236}">
                <a16:creationId xmlns:a16="http://schemas.microsoft.com/office/drawing/2014/main" id="{4C359FA3-125F-46D7-94DC-A254BDC60160}"/>
              </a:ext>
            </a:extLst>
          </p:cNvPr>
          <p:cNvSpPr/>
          <p:nvPr/>
        </p:nvSpPr>
        <p:spPr>
          <a:xfrm>
            <a:off x="4733045" y="1085985"/>
            <a:ext cx="990599" cy="365125"/>
          </a:xfrm>
          <a:prstGeom prst="flowChartConnector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Bindepunkt 21">
            <a:extLst>
              <a:ext uri="{FF2B5EF4-FFF2-40B4-BE49-F238E27FC236}">
                <a16:creationId xmlns:a16="http://schemas.microsoft.com/office/drawing/2014/main" id="{FFF5F3F8-D00C-4AE8-BB45-A1314587FA11}"/>
              </a:ext>
            </a:extLst>
          </p:cNvPr>
          <p:cNvSpPr/>
          <p:nvPr/>
        </p:nvSpPr>
        <p:spPr>
          <a:xfrm>
            <a:off x="2352675" y="2425851"/>
            <a:ext cx="425765" cy="393994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Bindepunkt 22">
            <a:extLst>
              <a:ext uri="{FF2B5EF4-FFF2-40B4-BE49-F238E27FC236}">
                <a16:creationId xmlns:a16="http://schemas.microsoft.com/office/drawing/2014/main" id="{E411F1CB-D972-4033-8E69-C717B67DF43F}"/>
              </a:ext>
            </a:extLst>
          </p:cNvPr>
          <p:cNvSpPr/>
          <p:nvPr/>
        </p:nvSpPr>
        <p:spPr>
          <a:xfrm>
            <a:off x="504825" y="3066589"/>
            <a:ext cx="425765" cy="393994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6E79EA23-2490-43DA-8243-48BC733B76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7564" y="6018134"/>
            <a:ext cx="1766888" cy="839866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27953780-736D-4E66-A8D6-C3D50DA0991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441" t="37258" r="52631" b="16193"/>
          <a:stretch/>
        </p:blipFill>
        <p:spPr>
          <a:xfrm>
            <a:off x="6412058" y="2084940"/>
            <a:ext cx="4180348" cy="3933194"/>
          </a:xfrm>
          <a:prstGeom prst="rect">
            <a:avLst/>
          </a:prstGeom>
        </p:spPr>
      </p:pic>
      <p:sp>
        <p:nvSpPr>
          <p:cNvPr id="25" name="Bindepunkt 24">
            <a:extLst>
              <a:ext uri="{FF2B5EF4-FFF2-40B4-BE49-F238E27FC236}">
                <a16:creationId xmlns:a16="http://schemas.microsoft.com/office/drawing/2014/main" id="{441613FF-B3B1-446F-96C9-745E08833FF3}"/>
              </a:ext>
            </a:extLst>
          </p:cNvPr>
          <p:cNvSpPr/>
          <p:nvPr/>
        </p:nvSpPr>
        <p:spPr>
          <a:xfrm>
            <a:off x="7404109" y="2905032"/>
            <a:ext cx="1893455" cy="365125"/>
          </a:xfrm>
          <a:prstGeom prst="flowChartConnector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6" name="Rett pilkobling 25">
            <a:extLst>
              <a:ext uri="{FF2B5EF4-FFF2-40B4-BE49-F238E27FC236}">
                <a16:creationId xmlns:a16="http://schemas.microsoft.com/office/drawing/2014/main" id="{182467BA-3749-4E10-B90B-318C7EDAD279}"/>
              </a:ext>
            </a:extLst>
          </p:cNvPr>
          <p:cNvCxnSpPr/>
          <p:nvPr/>
        </p:nvCxnSpPr>
        <p:spPr>
          <a:xfrm flipV="1">
            <a:off x="3426691" y="4636655"/>
            <a:ext cx="3048000" cy="905163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8B761EF0-715B-4E5C-A845-89D16FFDF3FA}"/>
              </a:ext>
            </a:extLst>
          </p:cNvPr>
          <p:cNvSpPr txBox="1"/>
          <p:nvPr/>
        </p:nvSpPr>
        <p:spPr>
          <a:xfrm>
            <a:off x="6474691" y="1228436"/>
            <a:ext cx="5531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Sendes til: 	</a:t>
            </a:r>
            <a:r>
              <a:rPr lang="nb-NO" sz="2400" dirty="0">
                <a:solidFill>
                  <a:srgbClr val="FF00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klubbnavn</a:t>
            </a:r>
            <a:r>
              <a:rPr lang="nb-NO" sz="2400" dirty="0">
                <a:solidFill>
                  <a:srgbClr val="0563C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@rotary.no</a:t>
            </a:r>
            <a:endParaRPr lang="nb-NO" sz="2400" dirty="0"/>
          </a:p>
          <a:p>
            <a:r>
              <a:rPr lang="nb-NO" sz="2400" dirty="0" err="1"/>
              <a:t>Redirigeres</a:t>
            </a:r>
            <a:r>
              <a:rPr lang="nb-NO" sz="2400" dirty="0"/>
              <a:t>:	president/sekretær</a:t>
            </a:r>
          </a:p>
        </p:txBody>
      </p:sp>
    </p:spTree>
    <p:extLst>
      <p:ext uri="{BB962C8B-B14F-4D97-AF65-F5344CB8AC3E}">
        <p14:creationId xmlns:p14="http://schemas.microsoft.com/office/powerpoint/2010/main" val="415474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C10C990-59BA-46BD-9965-F9730F4C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6EB1-C586-486A-884E-60CFD573367A}" type="datetime1">
              <a:rPr lang="nb-NO" smtClean="0"/>
              <a:t>29.03.2022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8F73DFD-8E91-4740-A457-21EDD3004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Author: Tore Krokstad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0E01F5D-F1C5-46A8-8D6A-2B778BD53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5E09-C6E9-4379-9716-0393584A5980}" type="slidenum">
              <a:rPr lang="nb-NO" smtClean="0"/>
              <a:t>13</a:t>
            </a:fld>
            <a:endParaRPr lang="nb-NO"/>
          </a:p>
        </p:txBody>
      </p:sp>
      <p:sp>
        <p:nvSpPr>
          <p:cNvPr id="2" name="Prosess 1">
            <a:extLst>
              <a:ext uri="{FF2B5EF4-FFF2-40B4-BE49-F238E27FC236}">
                <a16:creationId xmlns:a16="http://schemas.microsoft.com/office/drawing/2014/main" id="{588F2C3E-4B4E-48A5-82F4-5E1A565B50AD}"/>
              </a:ext>
            </a:extLst>
          </p:cNvPr>
          <p:cNvSpPr/>
          <p:nvPr/>
        </p:nvSpPr>
        <p:spPr>
          <a:xfrm>
            <a:off x="0" y="0"/>
            <a:ext cx="12192000" cy="1012054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5400" dirty="0"/>
              <a:t>Betaling av klubbavgift til RI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7C6761-6D56-498B-9346-7981F786B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567" y="147845"/>
            <a:ext cx="1883771" cy="716364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6D9FC91B-129A-4E8D-8EA5-8A3241D50AD6}"/>
              </a:ext>
            </a:extLst>
          </p:cNvPr>
          <p:cNvSpPr txBox="1"/>
          <p:nvPr/>
        </p:nvSpPr>
        <p:spPr>
          <a:xfrm>
            <a:off x="4543426" y="2600325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9600" dirty="0"/>
          </a:p>
        </p:txBody>
      </p:sp>
      <p:sp>
        <p:nvSpPr>
          <p:cNvPr id="22" name="Bindepunkt 21">
            <a:extLst>
              <a:ext uri="{FF2B5EF4-FFF2-40B4-BE49-F238E27FC236}">
                <a16:creationId xmlns:a16="http://schemas.microsoft.com/office/drawing/2014/main" id="{FFF5F3F8-D00C-4AE8-BB45-A1314587FA11}"/>
              </a:ext>
            </a:extLst>
          </p:cNvPr>
          <p:cNvSpPr/>
          <p:nvPr/>
        </p:nvSpPr>
        <p:spPr>
          <a:xfrm>
            <a:off x="2352675" y="2425851"/>
            <a:ext cx="425765" cy="393994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Bindepunkt 22">
            <a:extLst>
              <a:ext uri="{FF2B5EF4-FFF2-40B4-BE49-F238E27FC236}">
                <a16:creationId xmlns:a16="http://schemas.microsoft.com/office/drawing/2014/main" id="{E411F1CB-D972-4033-8E69-C717B67DF43F}"/>
              </a:ext>
            </a:extLst>
          </p:cNvPr>
          <p:cNvSpPr/>
          <p:nvPr/>
        </p:nvSpPr>
        <p:spPr>
          <a:xfrm>
            <a:off x="504825" y="3066589"/>
            <a:ext cx="425765" cy="393994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6E79EA23-2490-43DA-8243-48BC733B7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7564" y="6018134"/>
            <a:ext cx="1766888" cy="839866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CC5E2B6A-DB60-4A56-9ADD-C54162F2FF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0303"/>
          <a:stretch/>
        </p:blipFill>
        <p:spPr>
          <a:xfrm>
            <a:off x="2778440" y="2057050"/>
            <a:ext cx="5122754" cy="4530798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B2C10FF9-5BE0-4E9F-9848-31ABD91AA9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5243"/>
          <a:stretch/>
        </p:blipFill>
        <p:spPr>
          <a:xfrm>
            <a:off x="3030645" y="1075665"/>
            <a:ext cx="5122755" cy="959328"/>
          </a:xfrm>
          <a:prstGeom prst="rect">
            <a:avLst/>
          </a:prstGeom>
        </p:spPr>
      </p:pic>
      <p:sp>
        <p:nvSpPr>
          <p:cNvPr id="20" name="Bindepunkt 19">
            <a:extLst>
              <a:ext uri="{FF2B5EF4-FFF2-40B4-BE49-F238E27FC236}">
                <a16:creationId xmlns:a16="http://schemas.microsoft.com/office/drawing/2014/main" id="{4C359FA3-125F-46D7-94DC-A254BDC60160}"/>
              </a:ext>
            </a:extLst>
          </p:cNvPr>
          <p:cNvSpPr/>
          <p:nvPr/>
        </p:nvSpPr>
        <p:spPr>
          <a:xfrm>
            <a:off x="4397257" y="3890319"/>
            <a:ext cx="1885120" cy="757148"/>
          </a:xfrm>
          <a:prstGeom prst="flowChartConnector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3629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C10C990-59BA-46BD-9965-F9730F4C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6EB1-C586-486A-884E-60CFD573367A}" type="datetime1">
              <a:rPr lang="nb-NO" smtClean="0"/>
              <a:t>29.03.2022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8F73DFD-8E91-4740-A457-21EDD3004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Author: Tore Krokstad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0E01F5D-F1C5-46A8-8D6A-2B778BD53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5E09-C6E9-4379-9716-0393584A5980}" type="slidenum">
              <a:rPr lang="nb-NO" smtClean="0"/>
              <a:t>14</a:t>
            </a:fld>
            <a:endParaRPr lang="nb-NO"/>
          </a:p>
        </p:txBody>
      </p:sp>
      <p:sp>
        <p:nvSpPr>
          <p:cNvPr id="2" name="Prosess 1">
            <a:extLst>
              <a:ext uri="{FF2B5EF4-FFF2-40B4-BE49-F238E27FC236}">
                <a16:creationId xmlns:a16="http://schemas.microsoft.com/office/drawing/2014/main" id="{588F2C3E-4B4E-48A5-82F4-5E1A565B50AD}"/>
              </a:ext>
            </a:extLst>
          </p:cNvPr>
          <p:cNvSpPr/>
          <p:nvPr/>
        </p:nvSpPr>
        <p:spPr>
          <a:xfrm>
            <a:off x="0" y="0"/>
            <a:ext cx="12192000" cy="1012054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5400"/>
              <a:t>Spørsmå</a:t>
            </a:r>
            <a:r>
              <a:rPr lang="nb-NO" sz="5400" dirty="0"/>
              <a:t>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7C6761-6D56-498B-9346-7981F786B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567" y="147845"/>
            <a:ext cx="1883771" cy="71636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6E79EA23-2490-43DA-8243-48BC733B7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7564" y="6018134"/>
            <a:ext cx="1766888" cy="839866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6D9FC91B-129A-4E8D-8EA5-8A3241D50AD6}"/>
              </a:ext>
            </a:extLst>
          </p:cNvPr>
          <p:cNvSpPr txBox="1"/>
          <p:nvPr/>
        </p:nvSpPr>
        <p:spPr>
          <a:xfrm>
            <a:off x="4543426" y="2600325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9600" dirty="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1FEF6B73-19CE-45ED-B09E-A0DC679FB9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818" r="17182"/>
          <a:stretch/>
        </p:blipFill>
        <p:spPr>
          <a:xfrm>
            <a:off x="823913" y="1012054"/>
            <a:ext cx="5972175" cy="5867400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84B1E286-18FF-4FE7-8DFD-DFCA3F6CE9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3938" y="1350270"/>
            <a:ext cx="3380211" cy="455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387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C10C990-59BA-46BD-9965-F9730F4C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6EB1-C586-486A-884E-60CFD573367A}" type="datetime1">
              <a:rPr lang="nb-NO" smtClean="0"/>
              <a:t>29.03.2022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8F73DFD-8E91-4740-A457-21EDD3004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Author: Tore Krokstad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0E01F5D-F1C5-46A8-8D6A-2B778BD53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5E09-C6E9-4379-9716-0393584A5980}" type="slidenum">
              <a:rPr lang="nb-NO" smtClean="0"/>
              <a:t>15</a:t>
            </a:fld>
            <a:endParaRPr lang="nb-NO"/>
          </a:p>
        </p:txBody>
      </p:sp>
      <p:sp>
        <p:nvSpPr>
          <p:cNvPr id="2" name="Prosess 1">
            <a:extLst>
              <a:ext uri="{FF2B5EF4-FFF2-40B4-BE49-F238E27FC236}">
                <a16:creationId xmlns:a16="http://schemas.microsoft.com/office/drawing/2014/main" id="{588F2C3E-4B4E-48A5-82F4-5E1A565B50AD}"/>
              </a:ext>
            </a:extLst>
          </p:cNvPr>
          <p:cNvSpPr/>
          <p:nvPr/>
        </p:nvSpPr>
        <p:spPr>
          <a:xfrm>
            <a:off x="0" y="0"/>
            <a:ext cx="12192000" cy="1012054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5400" dirty="0"/>
              <a:t>Hjemmeside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7C6761-6D56-498B-9346-7981F786B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567" y="147845"/>
            <a:ext cx="1883771" cy="716364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4A7B5A22-DD27-4402-BF6B-21938238DBA8}"/>
              </a:ext>
            </a:extLst>
          </p:cNvPr>
          <p:cNvSpPr txBox="1"/>
          <p:nvPr/>
        </p:nvSpPr>
        <p:spPr>
          <a:xfrm>
            <a:off x="838200" y="1498091"/>
            <a:ext cx="6532418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Åpen for alle, men.. </a:t>
            </a:r>
            <a:br>
              <a:rPr kumimoji="0" lang="nb-NO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 (Kan lage katalog «</a:t>
            </a: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Kun for medlemmer</a:t>
            </a: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»)</a:t>
            </a:r>
            <a:br>
              <a:rPr kumimoji="0" lang="nb-NO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 (Ikke legg ut </a:t>
            </a: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kontaktopplysninger</a:t>
            </a: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som tekst)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Utvalg av Klubbroller har editeringsrettigheter som styres av Medlemsnett/Hjemmeside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nb-NO" sz="2800" dirty="0">
                <a:solidFill>
                  <a:prstClr val="black"/>
                </a:solidFill>
                <a:latin typeface="Calibri" panose="020F0502020204030204"/>
              </a:rPr>
              <a:t>Informasjonskanal til medlemmene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Arkiv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nb-NO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Bilde 19">
            <a:extLst>
              <a:ext uri="{FF2B5EF4-FFF2-40B4-BE49-F238E27FC236}">
                <a16:creationId xmlns:a16="http://schemas.microsoft.com/office/drawing/2014/main" id="{9EB07861-B0FB-4128-81EF-C220B7F71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187" y="1095286"/>
            <a:ext cx="4594829" cy="4921393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8D75C76B-9B2F-4492-B501-214D796080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59" y="6016679"/>
            <a:ext cx="1767993" cy="841321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BA7E56B2-D0CB-4317-87BF-089F6AB0C4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0618" y="2090874"/>
            <a:ext cx="4569632" cy="297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65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C10C990-59BA-46BD-9965-F9730F4C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6EB1-C586-486A-884E-60CFD573367A}" type="datetime1">
              <a:rPr lang="nb-NO" smtClean="0"/>
              <a:t>29.03.2022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8F73DFD-8E91-4740-A457-21EDD3004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Author: Tore Krokstad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0E01F5D-F1C5-46A8-8D6A-2B778BD53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5E09-C6E9-4379-9716-0393584A5980}" type="slidenum">
              <a:rPr lang="nb-NO" smtClean="0"/>
              <a:t>16</a:t>
            </a:fld>
            <a:endParaRPr lang="nb-NO"/>
          </a:p>
        </p:txBody>
      </p:sp>
      <p:sp>
        <p:nvSpPr>
          <p:cNvPr id="2" name="Prosess 1">
            <a:extLst>
              <a:ext uri="{FF2B5EF4-FFF2-40B4-BE49-F238E27FC236}">
                <a16:creationId xmlns:a16="http://schemas.microsoft.com/office/drawing/2014/main" id="{588F2C3E-4B4E-48A5-82F4-5E1A565B50AD}"/>
              </a:ext>
            </a:extLst>
          </p:cNvPr>
          <p:cNvSpPr/>
          <p:nvPr/>
        </p:nvSpPr>
        <p:spPr>
          <a:xfrm>
            <a:off x="0" y="0"/>
            <a:ext cx="12192000" cy="1012054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5400" dirty="0"/>
              <a:t>Hjemmeside </a:t>
            </a:r>
            <a:r>
              <a:rPr lang="nb-NO" sz="3600" dirty="0"/>
              <a:t>(Noen kjøreregler)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7C6761-6D56-498B-9346-7981F786B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567" y="147845"/>
            <a:ext cx="1883771" cy="716364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8D75C76B-9B2F-4492-B501-214D79608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59" y="6016679"/>
            <a:ext cx="1767993" cy="841321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609139F0-8491-4D74-AFA7-7089CB112947}"/>
              </a:ext>
            </a:extLst>
          </p:cNvPr>
          <p:cNvSpPr txBox="1"/>
          <p:nvPr/>
        </p:nvSpPr>
        <p:spPr>
          <a:xfrm>
            <a:off x="904009" y="1394691"/>
            <a:ext cx="1038398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nb-NO" sz="2800" dirty="0"/>
              <a:t>Tekst med </a:t>
            </a:r>
            <a:r>
              <a:rPr lang="nb-NO" sz="2800" b="1" dirty="0"/>
              <a:t>Velkommen til oss!</a:t>
            </a:r>
            <a:endParaRPr lang="nb-NO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b-NO" sz="2800" b="1" dirty="0"/>
              <a:t>Forklarende tekst </a:t>
            </a:r>
            <a:r>
              <a:rPr lang="nb-NO" sz="2800" dirty="0"/>
              <a:t>under glidebildene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b-NO" sz="2800" b="1" dirty="0"/>
              <a:t>Nyhetsoppslag med bilde </a:t>
            </a:r>
            <a:r>
              <a:rPr lang="nb-NO" sz="2800" dirty="0"/>
              <a:t>og kort ingress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b-NO" sz="2800" b="1" dirty="0"/>
              <a:t>Minimum</a:t>
            </a:r>
            <a:r>
              <a:rPr lang="nb-NO" sz="2800" dirty="0"/>
              <a:t> 1 oppslag pr. uke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b-NO" sz="2800" dirty="0"/>
              <a:t>Bruk </a:t>
            </a:r>
            <a:r>
              <a:rPr lang="nb-NO" sz="2800" b="1" dirty="0"/>
              <a:t>Klubb-kalender </a:t>
            </a:r>
            <a:r>
              <a:rPr lang="nb-NO" sz="2800" dirty="0"/>
              <a:t>for annonsering møteprogrammet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b-NO" sz="2800" dirty="0"/>
              <a:t>Bruk gjerne bilder av medlemmene</a:t>
            </a:r>
            <a:endParaRPr lang="nb-NO" sz="2800" b="1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b-NO" sz="2800" dirty="0"/>
              <a:t>Avtal </a:t>
            </a:r>
            <a:r>
              <a:rPr lang="nb-NO" sz="2800" dirty="0">
                <a:solidFill>
                  <a:srgbClr val="FF0000"/>
                </a:solidFill>
              </a:rPr>
              <a:t>med</a:t>
            </a:r>
            <a:r>
              <a:rPr lang="nb-NO" sz="2800" dirty="0"/>
              <a:t> </a:t>
            </a:r>
            <a:r>
              <a:rPr lang="nb-NO" sz="2800" dirty="0">
                <a:solidFill>
                  <a:srgbClr val="FF0000"/>
                </a:solidFill>
              </a:rPr>
              <a:t>foredragsholder</a:t>
            </a:r>
            <a:r>
              <a:rPr lang="nb-NO" sz="2800" dirty="0"/>
              <a:t> at bilde/video kan legges ut</a:t>
            </a:r>
          </a:p>
        </p:txBody>
      </p:sp>
      <p:pic>
        <p:nvPicPr>
          <p:cNvPr id="9" name="Bilde 8">
            <a:hlinkClick r:id="rId4"/>
            <a:extLst>
              <a:ext uri="{FF2B5EF4-FFF2-40B4-BE49-F238E27FC236}">
                <a16:creationId xmlns:a16="http://schemas.microsoft.com/office/drawing/2014/main" id="{51CBF13A-5E13-47A9-B16E-F302087F613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071" t="50000" r="42702"/>
          <a:stretch/>
        </p:blipFill>
        <p:spPr>
          <a:xfrm>
            <a:off x="6957673" y="4630232"/>
            <a:ext cx="1077003" cy="1497516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6F0A18DC-E186-4ED1-AD59-2B7616874E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5975" y="4885871"/>
            <a:ext cx="841321" cy="841321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191951F8-B913-4632-B3D2-2E39B7F00C4A}"/>
              </a:ext>
            </a:extLst>
          </p:cNvPr>
          <p:cNvSpPr txBox="1"/>
          <p:nvPr/>
        </p:nvSpPr>
        <p:spPr>
          <a:xfrm>
            <a:off x="1127549" y="5086602"/>
            <a:ext cx="4768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latin typeface="Aparajita" panose="020B0502040204020203" pitchFamily="18" charset="0"/>
                <a:cs typeface="Aparajita" panose="020B0502040204020203" pitchFamily="18" charset="0"/>
              </a:rPr>
              <a:t>En video sier mer enn 1 000 bilder</a:t>
            </a: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E19DBA4C-6D24-49D3-A0A1-072E93498C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96174" y="885432"/>
            <a:ext cx="4633362" cy="1810669"/>
          </a:xfrm>
          <a:prstGeom prst="rect">
            <a:avLst/>
          </a:prstGeom>
        </p:spPr>
      </p:pic>
      <p:sp>
        <p:nvSpPr>
          <p:cNvPr id="18" name="Bindepunkt 17">
            <a:extLst>
              <a:ext uri="{FF2B5EF4-FFF2-40B4-BE49-F238E27FC236}">
                <a16:creationId xmlns:a16="http://schemas.microsoft.com/office/drawing/2014/main" id="{56B8D1E5-44A2-4C22-9551-1F5EBA2E12F2}"/>
              </a:ext>
            </a:extLst>
          </p:cNvPr>
          <p:cNvSpPr/>
          <p:nvPr/>
        </p:nvSpPr>
        <p:spPr>
          <a:xfrm>
            <a:off x="9309461" y="3449948"/>
            <a:ext cx="2709879" cy="248921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/>
              <a:t>En runde innom hjemmesiden</a:t>
            </a:r>
          </a:p>
          <a:p>
            <a:pPr algn="ctr"/>
            <a:r>
              <a:rPr lang="nb-NO" sz="2400" dirty="0">
                <a:solidFill>
                  <a:srgbClr val="FF0000"/>
                </a:solidFill>
              </a:rPr>
              <a:t>(Manuelt)</a:t>
            </a:r>
          </a:p>
        </p:txBody>
      </p:sp>
    </p:spTree>
    <p:extLst>
      <p:ext uri="{BB962C8B-B14F-4D97-AF65-F5344CB8AC3E}">
        <p14:creationId xmlns:p14="http://schemas.microsoft.com/office/powerpoint/2010/main" val="287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C10C990-59BA-46BD-9965-F9730F4C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6EB1-C586-486A-884E-60CFD573367A}" type="datetime1">
              <a:rPr lang="nb-NO" smtClean="0"/>
              <a:t>29.03.2022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8F73DFD-8E91-4740-A457-21EDD3004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Author: Tore Krokstad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0E01F5D-F1C5-46A8-8D6A-2B778BD53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5E09-C6E9-4379-9716-0393584A5980}" type="slidenum">
              <a:rPr lang="nb-NO" smtClean="0"/>
              <a:t>17</a:t>
            </a:fld>
            <a:endParaRPr lang="nb-NO"/>
          </a:p>
        </p:txBody>
      </p:sp>
      <p:sp>
        <p:nvSpPr>
          <p:cNvPr id="2" name="Prosess 1">
            <a:extLst>
              <a:ext uri="{FF2B5EF4-FFF2-40B4-BE49-F238E27FC236}">
                <a16:creationId xmlns:a16="http://schemas.microsoft.com/office/drawing/2014/main" id="{588F2C3E-4B4E-48A5-82F4-5E1A565B50AD}"/>
              </a:ext>
            </a:extLst>
          </p:cNvPr>
          <p:cNvSpPr/>
          <p:nvPr/>
        </p:nvSpPr>
        <p:spPr>
          <a:xfrm>
            <a:off x="0" y="0"/>
            <a:ext cx="12192000" cy="1012054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5400" dirty="0"/>
              <a:t>        My Rotary -  Showcases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7C6761-6D56-498B-9346-7981F786B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567" y="147845"/>
            <a:ext cx="1883771" cy="71636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6E79EA23-2490-43DA-8243-48BC733B7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7564" y="6018134"/>
            <a:ext cx="1766888" cy="839866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594ED033-DB02-4B9B-B2D6-F7091F3A5C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037294"/>
            <a:ext cx="10340148" cy="5820706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81AB7144-800B-4A79-B87B-7E16197A35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67" y="38333"/>
            <a:ext cx="918483" cy="935388"/>
          </a:xfrm>
          <a:prstGeom prst="rect">
            <a:avLst/>
          </a:prstGeom>
        </p:spPr>
      </p:pic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73560FBE-A7B9-4DF4-8397-1D2CF40232C5}"/>
              </a:ext>
            </a:extLst>
          </p:cNvPr>
          <p:cNvCxnSpPr/>
          <p:nvPr/>
        </p:nvCxnSpPr>
        <p:spPr>
          <a:xfrm>
            <a:off x="8153400" y="3306618"/>
            <a:ext cx="2348345" cy="0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1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C10C990-59BA-46BD-9965-F9730F4C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6EB1-C586-486A-884E-60CFD573367A}" type="datetime1">
              <a:rPr lang="nb-NO" smtClean="0"/>
              <a:t>29.03.2022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8F73DFD-8E91-4740-A457-21EDD3004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Author: Tore Krokstad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0E01F5D-F1C5-46A8-8D6A-2B778BD53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5E09-C6E9-4379-9716-0393584A5980}" type="slidenum">
              <a:rPr lang="nb-NO" smtClean="0"/>
              <a:t>18</a:t>
            </a:fld>
            <a:endParaRPr lang="nb-NO"/>
          </a:p>
        </p:txBody>
      </p:sp>
      <p:sp>
        <p:nvSpPr>
          <p:cNvPr id="2" name="Prosess 1">
            <a:extLst>
              <a:ext uri="{FF2B5EF4-FFF2-40B4-BE49-F238E27FC236}">
                <a16:creationId xmlns:a16="http://schemas.microsoft.com/office/drawing/2014/main" id="{588F2C3E-4B4E-48A5-82F4-5E1A565B50AD}"/>
              </a:ext>
            </a:extLst>
          </p:cNvPr>
          <p:cNvSpPr/>
          <p:nvPr/>
        </p:nvSpPr>
        <p:spPr>
          <a:xfrm>
            <a:off x="0" y="0"/>
            <a:ext cx="12192000" cy="1012054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5400" dirty="0"/>
              <a:t>        My Rotary        -  Showcases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7C6761-6D56-498B-9346-7981F786B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567" y="147845"/>
            <a:ext cx="1883771" cy="71636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6E79EA23-2490-43DA-8243-48BC733B7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7564" y="6018134"/>
            <a:ext cx="1766888" cy="839866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D633FDA4-8E0A-44D5-8D7F-5FCE3E6A33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78" y="50980"/>
            <a:ext cx="890522" cy="910094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92B94EDA-6A67-4E1F-AF5D-56197C4526C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9985" b="36656"/>
          <a:stretch/>
        </p:blipFill>
        <p:spPr>
          <a:xfrm>
            <a:off x="-48491" y="1012054"/>
            <a:ext cx="11787609" cy="5006080"/>
          </a:xfrm>
          <a:prstGeom prst="rect">
            <a:avLst/>
          </a:prstGeom>
        </p:spPr>
      </p:pic>
      <p:sp>
        <p:nvSpPr>
          <p:cNvPr id="12" name="Pil: høyre 11">
            <a:extLst>
              <a:ext uri="{FF2B5EF4-FFF2-40B4-BE49-F238E27FC236}">
                <a16:creationId xmlns:a16="http://schemas.microsoft.com/office/drawing/2014/main" id="{2976EB2D-E1C8-4F51-B2DA-498D3DEB8404}"/>
              </a:ext>
            </a:extLst>
          </p:cNvPr>
          <p:cNvSpPr/>
          <p:nvPr/>
        </p:nvSpPr>
        <p:spPr>
          <a:xfrm rot="1647372">
            <a:off x="3078358" y="2707552"/>
            <a:ext cx="1634837" cy="36512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5" name="Pil: høyre 14">
            <a:extLst>
              <a:ext uri="{FF2B5EF4-FFF2-40B4-BE49-F238E27FC236}">
                <a16:creationId xmlns:a16="http://schemas.microsoft.com/office/drawing/2014/main" id="{76AD8A8A-E198-4561-A84A-2B9A58A4FA50}"/>
              </a:ext>
            </a:extLst>
          </p:cNvPr>
          <p:cNvSpPr/>
          <p:nvPr/>
        </p:nvSpPr>
        <p:spPr>
          <a:xfrm rot="1647372">
            <a:off x="1392381" y="4176134"/>
            <a:ext cx="1634837" cy="36512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16" name="Pil: venstre 15">
            <a:extLst>
              <a:ext uri="{FF2B5EF4-FFF2-40B4-BE49-F238E27FC236}">
                <a16:creationId xmlns:a16="http://schemas.microsoft.com/office/drawing/2014/main" id="{2BCEDFA1-74A5-4AF5-90E2-5B20BB95419F}"/>
              </a:ext>
            </a:extLst>
          </p:cNvPr>
          <p:cNvSpPr/>
          <p:nvPr/>
        </p:nvSpPr>
        <p:spPr>
          <a:xfrm>
            <a:off x="6373091" y="4358696"/>
            <a:ext cx="1385454" cy="314904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1614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C10C990-59BA-46BD-9965-F9730F4C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6EB1-C586-486A-884E-60CFD573367A}" type="datetime1">
              <a:rPr lang="nb-NO" smtClean="0"/>
              <a:t>29.03.2022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8F73DFD-8E91-4740-A457-21EDD3004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Author: Tore Krokstad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0E01F5D-F1C5-46A8-8D6A-2B778BD53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5E09-C6E9-4379-9716-0393584A5980}" type="slidenum">
              <a:rPr lang="nb-NO" smtClean="0"/>
              <a:t>19</a:t>
            </a:fld>
            <a:endParaRPr lang="nb-NO"/>
          </a:p>
        </p:txBody>
      </p:sp>
      <p:sp>
        <p:nvSpPr>
          <p:cNvPr id="2" name="Prosess 1">
            <a:extLst>
              <a:ext uri="{FF2B5EF4-FFF2-40B4-BE49-F238E27FC236}">
                <a16:creationId xmlns:a16="http://schemas.microsoft.com/office/drawing/2014/main" id="{588F2C3E-4B4E-48A5-82F4-5E1A565B50AD}"/>
              </a:ext>
            </a:extLst>
          </p:cNvPr>
          <p:cNvSpPr/>
          <p:nvPr/>
        </p:nvSpPr>
        <p:spPr>
          <a:xfrm>
            <a:off x="0" y="0"/>
            <a:ext cx="12192000" cy="1012054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5400" dirty="0"/>
              <a:t>          My Rotary        -  Showcases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7C6761-6D56-498B-9346-7981F786B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567" y="147845"/>
            <a:ext cx="1883771" cy="71636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6E79EA23-2490-43DA-8243-48BC733B7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7564" y="6018134"/>
            <a:ext cx="1766888" cy="839866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D633FDA4-8E0A-44D5-8D7F-5FCE3E6A33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80" y="58247"/>
            <a:ext cx="933295" cy="953807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52518C9C-E5AE-4005-AF56-3A211CDDFF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7775" y="1202425"/>
            <a:ext cx="10106025" cy="1133475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14BE9F77-6B71-4C08-96E6-8A3EED7BC9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7775" y="2335900"/>
            <a:ext cx="9572625" cy="2905125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BD6E558B-9FA5-47A1-B451-A5082F77AA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7655" y="5446634"/>
            <a:ext cx="168592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22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C10C990-59BA-46BD-9965-F9730F4C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6EB1-C586-486A-884E-60CFD573367A}" type="datetime1">
              <a:rPr lang="nb-NO" smtClean="0"/>
              <a:t>29.03.2022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8F73DFD-8E91-4740-A457-21EDD3004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Author: Tore Krokstad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0E01F5D-F1C5-46A8-8D6A-2B778BD53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5E09-C6E9-4379-9716-0393584A5980}" type="slidenum">
              <a:rPr lang="nb-NO" smtClean="0"/>
              <a:t>2</a:t>
            </a:fld>
            <a:endParaRPr lang="nb-NO"/>
          </a:p>
        </p:txBody>
      </p:sp>
      <p:sp>
        <p:nvSpPr>
          <p:cNvPr id="2" name="Prosess 1">
            <a:extLst>
              <a:ext uri="{FF2B5EF4-FFF2-40B4-BE49-F238E27FC236}">
                <a16:creationId xmlns:a16="http://schemas.microsoft.com/office/drawing/2014/main" id="{588F2C3E-4B4E-48A5-82F4-5E1A565B50AD}"/>
              </a:ext>
            </a:extLst>
          </p:cNvPr>
          <p:cNvSpPr/>
          <p:nvPr/>
        </p:nvSpPr>
        <p:spPr>
          <a:xfrm>
            <a:off x="0" y="0"/>
            <a:ext cx="12192000" cy="1012054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5400" dirty="0"/>
              <a:t>Generelt om plattformene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7C6761-6D56-498B-9346-7981F786B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567" y="147845"/>
            <a:ext cx="1883771" cy="716364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F76D41B8-85A5-42F0-B015-BB96DD908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5787" y="1426020"/>
            <a:ext cx="3331769" cy="1787355"/>
          </a:xfrm>
          <a:prstGeom prst="rect">
            <a:avLst/>
          </a:prstGeom>
        </p:spPr>
      </p:pic>
      <p:sp>
        <p:nvSpPr>
          <p:cNvPr id="21" name="TekstSylinder 20">
            <a:extLst>
              <a:ext uri="{FF2B5EF4-FFF2-40B4-BE49-F238E27FC236}">
                <a16:creationId xmlns:a16="http://schemas.microsoft.com/office/drawing/2014/main" id="{C29873E4-0426-4EF3-B812-3A3239727D30}"/>
              </a:ext>
            </a:extLst>
          </p:cNvPr>
          <p:cNvSpPr txBox="1"/>
          <p:nvPr/>
        </p:nvSpPr>
        <p:spPr>
          <a:xfrm>
            <a:off x="3012128" y="1426020"/>
            <a:ext cx="2183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err="1">
                <a:solidFill>
                  <a:srgbClr val="FF0000"/>
                </a:solidFill>
              </a:rPr>
              <a:t>Appsco</a:t>
            </a:r>
            <a:r>
              <a:rPr lang="nb-NO" dirty="0"/>
              <a:t> portal for pålogging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A1010E46-1E10-4BCC-9C26-E9CE26F3E5B8}"/>
              </a:ext>
            </a:extLst>
          </p:cNvPr>
          <p:cNvSpPr txBox="1"/>
          <p:nvPr/>
        </p:nvSpPr>
        <p:spPr>
          <a:xfrm>
            <a:off x="2553031" y="2072351"/>
            <a:ext cx="27792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dirty="0">
                <a:hlinkClick r:id="rId4"/>
              </a:rPr>
              <a:t>https://appsco.com/home</a:t>
            </a:r>
            <a:endParaRPr lang="nb-NO" dirty="0"/>
          </a:p>
          <a:p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D5CE5120-B6BB-4E8B-8220-53219195F1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59" y="6016679"/>
            <a:ext cx="1767993" cy="841321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68209591-19E7-4F87-937A-DF62AF44C93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2357" r="14023"/>
          <a:stretch/>
        </p:blipFill>
        <p:spPr>
          <a:xfrm>
            <a:off x="1040815" y="4855916"/>
            <a:ext cx="7379286" cy="1298457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87C50711-4C26-4F0E-94EF-31C3EF84F2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7065" y="3634035"/>
            <a:ext cx="3346381" cy="1192965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C35DD452-0FF8-4480-898E-D83C208273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444" y="1214409"/>
            <a:ext cx="1932599" cy="1511939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FC65C720-EA40-4A07-9B2D-B6A0E1CB3C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71232" y="1167883"/>
            <a:ext cx="3170199" cy="2425521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5D96708D-C832-43EC-8D0E-BFCF533C6C8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8527" r="35936" b="45361"/>
          <a:stretch/>
        </p:blipFill>
        <p:spPr>
          <a:xfrm>
            <a:off x="4616578" y="3337870"/>
            <a:ext cx="1333500" cy="1489130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CFCE5CEB-1D0F-433D-B88A-B5FA59FB84F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4966" t="51296"/>
          <a:stretch/>
        </p:blipFill>
        <p:spPr>
          <a:xfrm>
            <a:off x="8460790" y="4827000"/>
            <a:ext cx="1290339" cy="132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8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C10C990-59BA-46BD-9965-F9730F4C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6EB1-C586-486A-884E-60CFD573367A}" type="datetime1">
              <a:rPr lang="nb-NO" smtClean="0"/>
              <a:t>29.03.2022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8F73DFD-8E91-4740-A457-21EDD3004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Author: Tore Krokstad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0E01F5D-F1C5-46A8-8D6A-2B778BD53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5E09-C6E9-4379-9716-0393584A5980}" type="slidenum">
              <a:rPr lang="nb-NO" smtClean="0"/>
              <a:t>20</a:t>
            </a:fld>
            <a:endParaRPr lang="nb-NO"/>
          </a:p>
        </p:txBody>
      </p:sp>
      <p:sp>
        <p:nvSpPr>
          <p:cNvPr id="2" name="Prosess 1">
            <a:extLst>
              <a:ext uri="{FF2B5EF4-FFF2-40B4-BE49-F238E27FC236}">
                <a16:creationId xmlns:a16="http://schemas.microsoft.com/office/drawing/2014/main" id="{588F2C3E-4B4E-48A5-82F4-5E1A565B50AD}"/>
              </a:ext>
            </a:extLst>
          </p:cNvPr>
          <p:cNvSpPr/>
          <p:nvPr/>
        </p:nvSpPr>
        <p:spPr>
          <a:xfrm>
            <a:off x="0" y="0"/>
            <a:ext cx="12192000" cy="1012054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5400" dirty="0"/>
              <a:t>             My Rotary        -  Showcases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7C6761-6D56-498B-9346-7981F786B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567" y="147845"/>
            <a:ext cx="1883771" cy="71636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6E79EA23-2490-43DA-8243-48BC733B7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7564" y="6018134"/>
            <a:ext cx="1766888" cy="839866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D633FDA4-8E0A-44D5-8D7F-5FCE3E6A33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93" y="55750"/>
            <a:ext cx="893907" cy="913554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CE3581C3-15B0-49B0-B0AB-5D27831C7A39}"/>
              </a:ext>
            </a:extLst>
          </p:cNvPr>
          <p:cNvSpPr txBox="1"/>
          <p:nvPr/>
        </p:nvSpPr>
        <p:spPr>
          <a:xfrm>
            <a:off x="286975" y="3921583"/>
            <a:ext cx="6262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Part 1: Tell us about your project</a:t>
            </a:r>
            <a:endParaRPr lang="nb-NO" dirty="0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010B3B6E-5535-4DB6-A759-B330B36DC6EE}"/>
              </a:ext>
            </a:extLst>
          </p:cNvPr>
          <p:cNvSpPr txBox="1"/>
          <p:nvPr/>
        </p:nvSpPr>
        <p:spPr>
          <a:xfrm>
            <a:off x="286975" y="4259799"/>
            <a:ext cx="6262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Part 2: Project </a:t>
            </a:r>
            <a:r>
              <a:rPr lang="nb-NO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timeline</a:t>
            </a:r>
            <a:endParaRPr lang="nb-NO" dirty="0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393D088D-66D8-4FC2-A242-37CC7D429ACB}"/>
              </a:ext>
            </a:extLst>
          </p:cNvPr>
          <p:cNvSpPr txBox="1"/>
          <p:nvPr/>
        </p:nvSpPr>
        <p:spPr>
          <a:xfrm>
            <a:off x="286975" y="4629131"/>
            <a:ext cx="6262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Part 3: Project </a:t>
            </a:r>
            <a:r>
              <a:rPr lang="nb-NO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funding</a:t>
            </a:r>
            <a:endParaRPr lang="nb-NO" dirty="0"/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355F6C39-70EE-43DB-AD2C-C0A649EF9322}"/>
              </a:ext>
            </a:extLst>
          </p:cNvPr>
          <p:cNvSpPr txBox="1"/>
          <p:nvPr/>
        </p:nvSpPr>
        <p:spPr>
          <a:xfrm>
            <a:off x="286975" y="4967347"/>
            <a:ext cx="60682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Part 4: Community needs, project impact, and sustainability</a:t>
            </a:r>
            <a:endParaRPr lang="nb-NO" dirty="0"/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AEFA24ED-FE52-4FBB-B311-5642E8443856}"/>
              </a:ext>
            </a:extLst>
          </p:cNvPr>
          <p:cNvSpPr txBox="1"/>
          <p:nvPr/>
        </p:nvSpPr>
        <p:spPr>
          <a:xfrm>
            <a:off x="286975" y="5552621"/>
            <a:ext cx="6262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Part 5: Project partners and contacts</a:t>
            </a:r>
            <a:endParaRPr lang="nb-NO" dirty="0"/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0B6551E5-6DB5-4B88-BD46-AC08A25EAFCD}"/>
              </a:ext>
            </a:extLst>
          </p:cNvPr>
          <p:cNvSpPr txBox="1"/>
          <p:nvPr/>
        </p:nvSpPr>
        <p:spPr>
          <a:xfrm>
            <a:off x="286975" y="5860229"/>
            <a:ext cx="6262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Part 6: Add photography, video, and links</a:t>
            </a:r>
            <a:endParaRPr lang="nb-NO" dirty="0"/>
          </a:p>
        </p:txBody>
      </p:sp>
      <p:pic>
        <p:nvPicPr>
          <p:cNvPr id="25" name="Bilde 24">
            <a:extLst>
              <a:ext uri="{FF2B5EF4-FFF2-40B4-BE49-F238E27FC236}">
                <a16:creationId xmlns:a16="http://schemas.microsoft.com/office/drawing/2014/main" id="{DAB35BB5-A757-4B75-AD88-5E048D1826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383" y="6212848"/>
            <a:ext cx="1924050" cy="571500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A345F4F3-907B-45B1-9001-E66EF4071C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93" y="1066685"/>
            <a:ext cx="3484707" cy="2805116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EADC5D14-DC83-44AA-A0D7-3A27FDA14C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6380" y="1066685"/>
            <a:ext cx="7834039" cy="367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41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9" grpId="0"/>
      <p:bldP spid="21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C10C990-59BA-46BD-9965-F9730F4C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6EB1-C586-486A-884E-60CFD573367A}" type="datetime1">
              <a:rPr lang="nb-NO" smtClean="0"/>
              <a:t>29.03.2022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8F73DFD-8E91-4740-A457-21EDD3004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640"/>
            <a:ext cx="4114800" cy="365125"/>
          </a:xfrm>
        </p:spPr>
        <p:txBody>
          <a:bodyPr/>
          <a:lstStyle/>
          <a:p>
            <a:r>
              <a:rPr lang="nb-NO" dirty="0"/>
              <a:t>Author: Tore Krokstad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0E01F5D-F1C5-46A8-8D6A-2B778BD53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5E09-C6E9-4379-9716-0393584A5980}" type="slidenum">
              <a:rPr lang="nb-NO" smtClean="0"/>
              <a:t>21</a:t>
            </a:fld>
            <a:endParaRPr lang="nb-NO"/>
          </a:p>
        </p:txBody>
      </p:sp>
      <p:sp>
        <p:nvSpPr>
          <p:cNvPr id="2" name="Prosess 1">
            <a:extLst>
              <a:ext uri="{FF2B5EF4-FFF2-40B4-BE49-F238E27FC236}">
                <a16:creationId xmlns:a16="http://schemas.microsoft.com/office/drawing/2014/main" id="{588F2C3E-4B4E-48A5-82F4-5E1A565B50AD}"/>
              </a:ext>
            </a:extLst>
          </p:cNvPr>
          <p:cNvSpPr/>
          <p:nvPr/>
        </p:nvSpPr>
        <p:spPr>
          <a:xfrm>
            <a:off x="0" y="0"/>
            <a:ext cx="12192000" cy="1012054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5400" dirty="0"/>
              <a:t>Det finnes </a:t>
            </a:r>
            <a:r>
              <a:rPr lang="nb-NO" sz="5400"/>
              <a:t>mange prosjekte</a:t>
            </a:r>
            <a:r>
              <a:rPr lang="nb-NO" sz="5400" dirty="0"/>
              <a:t>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7C6761-6D56-498B-9346-7981F786B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567" y="147845"/>
            <a:ext cx="1883771" cy="71636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6E79EA23-2490-43DA-8243-48BC733B7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7564" y="6018134"/>
            <a:ext cx="1766888" cy="839866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CEDD4563-99E3-478D-99A8-A1921A9472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0000"/>
          <a:stretch/>
        </p:blipFill>
        <p:spPr>
          <a:xfrm>
            <a:off x="-1" y="1350268"/>
            <a:ext cx="5996265" cy="4345682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7C477C4C-F027-48F8-A691-4E05169B37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0000"/>
          <a:stretch/>
        </p:blipFill>
        <p:spPr>
          <a:xfrm>
            <a:off x="6010074" y="1426472"/>
            <a:ext cx="5996264" cy="4345680"/>
          </a:xfrm>
          <a:prstGeom prst="rect">
            <a:avLst/>
          </a:prstGeom>
        </p:spPr>
      </p:pic>
      <p:sp>
        <p:nvSpPr>
          <p:cNvPr id="7" name="Prosess 6">
            <a:extLst>
              <a:ext uri="{FF2B5EF4-FFF2-40B4-BE49-F238E27FC236}">
                <a16:creationId xmlns:a16="http://schemas.microsoft.com/office/drawing/2014/main" id="{60637FD0-8FD5-42F3-BACB-E69FC0F06AE0}"/>
              </a:ext>
            </a:extLst>
          </p:cNvPr>
          <p:cNvSpPr/>
          <p:nvPr/>
        </p:nvSpPr>
        <p:spPr>
          <a:xfrm>
            <a:off x="8153400" y="5181763"/>
            <a:ext cx="2911052" cy="249765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Alternativ prosess 10">
            <a:extLst>
              <a:ext uri="{FF2B5EF4-FFF2-40B4-BE49-F238E27FC236}">
                <a16:creationId xmlns:a16="http://schemas.microsoft.com/office/drawing/2014/main" id="{F1C68A6B-B58D-4954-B582-E114F570576A}"/>
              </a:ext>
            </a:extLst>
          </p:cNvPr>
          <p:cNvSpPr/>
          <p:nvPr/>
        </p:nvSpPr>
        <p:spPr>
          <a:xfrm>
            <a:off x="1566472" y="1881266"/>
            <a:ext cx="7217764" cy="1941226"/>
          </a:xfrm>
          <a:prstGeom prst="flowChartAlternateProcess">
            <a:avLst/>
          </a:prstGeom>
          <a:solidFill>
            <a:schemeClr val="bg1"/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nb-NO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Måling av oppmøte viser </a:t>
            </a:r>
            <a:r>
              <a:rPr lang="nb-NO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interesse</a:t>
            </a:r>
            <a:r>
              <a:rPr lang="nb-NO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for Rotary</a:t>
            </a:r>
            <a:br>
              <a:rPr lang="nb-NO" sz="24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endParaRPr lang="nb-NO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b-NO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Registrering av </a:t>
            </a:r>
            <a:r>
              <a:rPr lang="nb-NO" sz="2400" dirty="0">
                <a:solidFill>
                  <a:schemeClr val="tx1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prosjekter</a:t>
            </a:r>
            <a:r>
              <a:rPr lang="nb-NO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viser </a:t>
            </a:r>
            <a:r>
              <a:rPr lang="nb-NO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interesse</a:t>
            </a:r>
            <a:r>
              <a:rPr lang="nb-NO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og </a:t>
            </a:r>
            <a:r>
              <a:rPr lang="nb-NO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engasjement</a:t>
            </a:r>
            <a:r>
              <a:rPr lang="nb-NO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for Rotary</a:t>
            </a:r>
          </a:p>
        </p:txBody>
      </p:sp>
    </p:spTree>
    <p:extLst>
      <p:ext uri="{BB962C8B-B14F-4D97-AF65-F5344CB8AC3E}">
        <p14:creationId xmlns:p14="http://schemas.microsoft.com/office/powerpoint/2010/main" val="166237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C10C990-59BA-46BD-9965-F9730F4C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6EB1-C586-486A-884E-60CFD573367A}" type="datetime1">
              <a:rPr lang="nb-NO" smtClean="0"/>
              <a:t>29.03.2022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8F73DFD-8E91-4740-A457-21EDD3004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Author: Tore Krokstad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0E01F5D-F1C5-46A8-8D6A-2B778BD53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5E09-C6E9-4379-9716-0393584A5980}" type="slidenum">
              <a:rPr lang="nb-NO" smtClean="0"/>
              <a:t>22</a:t>
            </a:fld>
            <a:endParaRPr lang="nb-NO"/>
          </a:p>
        </p:txBody>
      </p:sp>
      <p:sp>
        <p:nvSpPr>
          <p:cNvPr id="2" name="Prosess 1">
            <a:extLst>
              <a:ext uri="{FF2B5EF4-FFF2-40B4-BE49-F238E27FC236}">
                <a16:creationId xmlns:a16="http://schemas.microsoft.com/office/drawing/2014/main" id="{588F2C3E-4B4E-48A5-82F4-5E1A565B50AD}"/>
              </a:ext>
            </a:extLst>
          </p:cNvPr>
          <p:cNvSpPr/>
          <p:nvPr/>
        </p:nvSpPr>
        <p:spPr>
          <a:xfrm>
            <a:off x="0" y="0"/>
            <a:ext cx="12192000" cy="1012054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5400" dirty="0"/>
              <a:t>         Learning </a:t>
            </a:r>
            <a:r>
              <a:rPr lang="nb-NO" sz="5400" dirty="0" err="1"/>
              <a:t>center</a:t>
            </a:r>
            <a:endParaRPr lang="nb-NO" sz="5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7C6761-6D56-498B-9346-7981F786B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567" y="147845"/>
            <a:ext cx="1883771" cy="71636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6E79EA23-2490-43DA-8243-48BC733B7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7564" y="6018134"/>
            <a:ext cx="1766888" cy="839866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6F9FCDCD-0987-482A-85EF-75AF0D4581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249" y="1012054"/>
            <a:ext cx="10283502" cy="5825459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73AF54F2-2E17-4BFC-B576-349E24F994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33" y="48787"/>
            <a:ext cx="896190" cy="914479"/>
          </a:xfrm>
          <a:prstGeom prst="rect">
            <a:avLst/>
          </a:prstGeom>
        </p:spPr>
      </p:pic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DCF3E6E7-C1EB-4D13-9DFC-EFC94C0950C1}"/>
              </a:ext>
            </a:extLst>
          </p:cNvPr>
          <p:cNvCxnSpPr/>
          <p:nvPr/>
        </p:nvCxnSpPr>
        <p:spPr>
          <a:xfrm>
            <a:off x="6477000" y="2266950"/>
            <a:ext cx="1800225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8B272C3F-05ED-4994-8CD0-26691FBF7D9B}"/>
              </a:ext>
            </a:extLst>
          </p:cNvPr>
          <p:cNvCxnSpPr/>
          <p:nvPr/>
        </p:nvCxnSpPr>
        <p:spPr>
          <a:xfrm>
            <a:off x="6486525" y="2667000"/>
            <a:ext cx="1800225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26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C10C990-59BA-46BD-9965-F9730F4C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6EB1-C586-486A-884E-60CFD573367A}" type="datetime1">
              <a:rPr lang="nb-NO" smtClean="0"/>
              <a:t>29.03.2022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8F73DFD-8E91-4740-A457-21EDD3004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Author: Tore Krokstad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0E01F5D-F1C5-46A8-8D6A-2B778BD53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5E09-C6E9-4379-9716-0393584A5980}" type="slidenum">
              <a:rPr lang="nb-NO" smtClean="0"/>
              <a:t>23</a:t>
            </a:fld>
            <a:endParaRPr lang="nb-NO"/>
          </a:p>
        </p:txBody>
      </p:sp>
      <p:sp>
        <p:nvSpPr>
          <p:cNvPr id="2" name="Prosess 1">
            <a:extLst>
              <a:ext uri="{FF2B5EF4-FFF2-40B4-BE49-F238E27FC236}">
                <a16:creationId xmlns:a16="http://schemas.microsoft.com/office/drawing/2014/main" id="{588F2C3E-4B4E-48A5-82F4-5E1A565B50AD}"/>
              </a:ext>
            </a:extLst>
          </p:cNvPr>
          <p:cNvSpPr/>
          <p:nvPr/>
        </p:nvSpPr>
        <p:spPr>
          <a:xfrm>
            <a:off x="0" y="0"/>
            <a:ext cx="12192000" cy="1012054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5400" dirty="0"/>
              <a:t>           Club </a:t>
            </a:r>
            <a:r>
              <a:rPr lang="nb-NO" sz="5400" dirty="0" err="1"/>
              <a:t>central</a:t>
            </a:r>
            <a:endParaRPr lang="nb-NO" sz="5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7C6761-6D56-498B-9346-7981F786B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567" y="147845"/>
            <a:ext cx="1883771" cy="71636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6E79EA23-2490-43DA-8243-48BC733B7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7564" y="6018134"/>
            <a:ext cx="1766888" cy="839866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5A667419-D979-482D-BA35-A749650B57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907" y="1008070"/>
            <a:ext cx="10388186" cy="584993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989EB29F-13B9-455A-8D7A-5DD8181402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44" y="46796"/>
            <a:ext cx="896190" cy="914479"/>
          </a:xfrm>
          <a:prstGeom prst="rect">
            <a:avLst/>
          </a:prstGeom>
        </p:spPr>
      </p:pic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D825A319-CC5E-4D47-9631-DCF0A1EBB876}"/>
              </a:ext>
            </a:extLst>
          </p:cNvPr>
          <p:cNvCxnSpPr/>
          <p:nvPr/>
        </p:nvCxnSpPr>
        <p:spPr>
          <a:xfrm>
            <a:off x="6981825" y="2066925"/>
            <a:ext cx="3648075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24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C10C990-59BA-46BD-9965-F9730F4C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6EB1-C586-486A-884E-60CFD573367A}" type="datetime1">
              <a:rPr lang="nb-NO" smtClean="0"/>
              <a:t>29.03.2022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8F73DFD-8E91-4740-A457-21EDD3004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Author: Tore Krokstad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0E01F5D-F1C5-46A8-8D6A-2B778BD53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5E09-C6E9-4379-9716-0393584A5980}" type="slidenum">
              <a:rPr lang="nb-NO" smtClean="0"/>
              <a:t>24</a:t>
            </a:fld>
            <a:endParaRPr lang="nb-NO"/>
          </a:p>
        </p:txBody>
      </p:sp>
      <p:sp>
        <p:nvSpPr>
          <p:cNvPr id="2" name="Prosess 1">
            <a:extLst>
              <a:ext uri="{FF2B5EF4-FFF2-40B4-BE49-F238E27FC236}">
                <a16:creationId xmlns:a16="http://schemas.microsoft.com/office/drawing/2014/main" id="{588F2C3E-4B4E-48A5-82F4-5E1A565B50AD}"/>
              </a:ext>
            </a:extLst>
          </p:cNvPr>
          <p:cNvSpPr/>
          <p:nvPr/>
        </p:nvSpPr>
        <p:spPr>
          <a:xfrm>
            <a:off x="0" y="0"/>
            <a:ext cx="12192000" cy="1012054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5400" dirty="0"/>
              <a:t>         Brand </a:t>
            </a:r>
            <a:r>
              <a:rPr lang="nb-NO" sz="5400" dirty="0" err="1"/>
              <a:t>center</a:t>
            </a:r>
            <a:endParaRPr lang="nb-NO" sz="5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7C6761-6D56-498B-9346-7981F786B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567" y="147845"/>
            <a:ext cx="1883771" cy="71636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6E79EA23-2490-43DA-8243-48BC733B7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7564" y="6018134"/>
            <a:ext cx="1766888" cy="839866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723B2EC0-8B00-4A18-B6C9-AFE6D603D4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951" y="1012054"/>
            <a:ext cx="10364098" cy="5852667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4EB61246-396E-44CB-B367-B1E4BE4FA5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5227110"/>
            <a:ext cx="1585047" cy="717102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CC0D2E33-0336-4644-B3B7-2994B75DA9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128" y="48788"/>
            <a:ext cx="896190" cy="914479"/>
          </a:xfrm>
          <a:prstGeom prst="rect">
            <a:avLst/>
          </a:prstGeom>
        </p:spPr>
      </p:pic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3A0D2CCD-81AA-4F99-8782-92C377B5932E}"/>
              </a:ext>
            </a:extLst>
          </p:cNvPr>
          <p:cNvCxnSpPr/>
          <p:nvPr/>
        </p:nvCxnSpPr>
        <p:spPr>
          <a:xfrm>
            <a:off x="6419273" y="2022764"/>
            <a:ext cx="4128654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81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7BB66A09-579F-4428-A538-14880C12D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81" y="1535708"/>
            <a:ext cx="4044150" cy="2169518"/>
          </a:xfrm>
          <a:prstGeom prst="rect">
            <a:avLst/>
          </a:prstGeo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C10C990-59BA-46BD-9965-F9730F4C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6EB1-C586-486A-884E-60CFD573367A}" type="datetime1">
              <a:rPr lang="nb-NO" smtClean="0"/>
              <a:t>29.03.2022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8F73DFD-8E91-4740-A457-21EDD3004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Author: Tore Krokstad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0E01F5D-F1C5-46A8-8D6A-2B778BD53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5E09-C6E9-4379-9716-0393584A5980}" type="slidenum">
              <a:rPr lang="nb-NO" smtClean="0"/>
              <a:t>3</a:t>
            </a:fld>
            <a:endParaRPr lang="nb-NO"/>
          </a:p>
        </p:txBody>
      </p:sp>
      <p:sp>
        <p:nvSpPr>
          <p:cNvPr id="2" name="Prosess 1">
            <a:extLst>
              <a:ext uri="{FF2B5EF4-FFF2-40B4-BE49-F238E27FC236}">
                <a16:creationId xmlns:a16="http://schemas.microsoft.com/office/drawing/2014/main" id="{588F2C3E-4B4E-48A5-82F4-5E1A565B50AD}"/>
              </a:ext>
            </a:extLst>
          </p:cNvPr>
          <p:cNvSpPr/>
          <p:nvPr/>
        </p:nvSpPr>
        <p:spPr>
          <a:xfrm>
            <a:off x="0" y="0"/>
            <a:ext cx="12192000" cy="1012054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5400" dirty="0"/>
              <a:t>Generelt om plattformene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7C6761-6D56-498B-9346-7981F786B8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567" y="147845"/>
            <a:ext cx="1883771" cy="716364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5383BF69-05AD-4290-92F7-87E4FDDD963D}"/>
              </a:ext>
            </a:extLst>
          </p:cNvPr>
          <p:cNvSpPr txBox="1"/>
          <p:nvPr/>
        </p:nvSpPr>
        <p:spPr>
          <a:xfrm>
            <a:off x="9088807" y="1147931"/>
            <a:ext cx="2183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Hjemmeside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A2C445DF-BDE4-4336-8AC2-6F2D2EBFAB63}"/>
              </a:ext>
            </a:extLst>
          </p:cNvPr>
          <p:cNvSpPr txBox="1"/>
          <p:nvPr/>
        </p:nvSpPr>
        <p:spPr>
          <a:xfrm>
            <a:off x="1398104" y="1106305"/>
            <a:ext cx="2183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Medlemsnett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D5CE5120-B6BB-4E8B-8220-53219195F1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59" y="6016679"/>
            <a:ext cx="1767993" cy="841321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1E483CFA-B07B-460F-B643-0411ECB9F5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4819" y="1506690"/>
            <a:ext cx="3524681" cy="2297054"/>
          </a:xfrm>
          <a:prstGeom prst="rect">
            <a:avLst/>
          </a:prstGeom>
        </p:spPr>
      </p:pic>
      <p:sp>
        <p:nvSpPr>
          <p:cNvPr id="16" name="TekstSylinder 15">
            <a:extLst>
              <a:ext uri="{FF2B5EF4-FFF2-40B4-BE49-F238E27FC236}">
                <a16:creationId xmlns:a16="http://schemas.microsoft.com/office/drawing/2014/main" id="{CA277B61-7775-481F-9ABF-D99D5BAD3191}"/>
              </a:ext>
            </a:extLst>
          </p:cNvPr>
          <p:cNvSpPr txBox="1"/>
          <p:nvPr/>
        </p:nvSpPr>
        <p:spPr>
          <a:xfrm>
            <a:off x="600364" y="4957341"/>
            <a:ext cx="5097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Koblinger til sosiale medier, men ingen forvaltning i regi av Rotary.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B7B78B09-3E1A-438E-B371-E98F0BC8450A}"/>
              </a:ext>
            </a:extLst>
          </p:cNvPr>
          <p:cNvSpPr/>
          <p:nvPr/>
        </p:nvSpPr>
        <p:spPr>
          <a:xfrm>
            <a:off x="7838146" y="3058062"/>
            <a:ext cx="820079" cy="647164"/>
          </a:xfrm>
          <a:prstGeom prst="ellipse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9363811-E9CE-45F4-9333-4947386E18B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6682" b="15590"/>
          <a:stretch/>
        </p:blipFill>
        <p:spPr>
          <a:xfrm>
            <a:off x="4469085" y="1900659"/>
            <a:ext cx="3200400" cy="1219264"/>
          </a:xfrm>
          <a:prstGeom prst="rect">
            <a:avLst/>
          </a:prstGeom>
        </p:spPr>
      </p:pic>
      <p:sp>
        <p:nvSpPr>
          <p:cNvPr id="17" name="TekstSylinder 16">
            <a:extLst>
              <a:ext uri="{FF2B5EF4-FFF2-40B4-BE49-F238E27FC236}">
                <a16:creationId xmlns:a16="http://schemas.microsoft.com/office/drawing/2014/main" id="{13A428F9-C64B-4F62-B3E4-CFA76B3C8845}"/>
              </a:ext>
            </a:extLst>
          </p:cNvPr>
          <p:cNvSpPr txBox="1"/>
          <p:nvPr/>
        </p:nvSpPr>
        <p:spPr>
          <a:xfrm>
            <a:off x="5861741" y="1189578"/>
            <a:ext cx="1198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Mail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4DE6D8BD-D0DC-465D-A133-EE899DA599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5614" y="4843255"/>
            <a:ext cx="6015365" cy="101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0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5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C10C990-59BA-46BD-9965-F9730F4C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6EB1-C586-486A-884E-60CFD573367A}" type="datetime1">
              <a:rPr lang="nb-NO" smtClean="0"/>
              <a:t>29.03.2022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8F73DFD-8E91-4740-A457-21EDD3004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Author: Tore Krokstad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0E01F5D-F1C5-46A8-8D6A-2B778BD53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5E09-C6E9-4379-9716-0393584A5980}" type="slidenum">
              <a:rPr lang="nb-NO" smtClean="0"/>
              <a:t>4</a:t>
            </a:fld>
            <a:endParaRPr lang="nb-NO"/>
          </a:p>
        </p:txBody>
      </p:sp>
      <p:sp>
        <p:nvSpPr>
          <p:cNvPr id="2" name="Prosess 1">
            <a:extLst>
              <a:ext uri="{FF2B5EF4-FFF2-40B4-BE49-F238E27FC236}">
                <a16:creationId xmlns:a16="http://schemas.microsoft.com/office/drawing/2014/main" id="{588F2C3E-4B4E-48A5-82F4-5E1A565B50AD}"/>
              </a:ext>
            </a:extLst>
          </p:cNvPr>
          <p:cNvSpPr/>
          <p:nvPr/>
        </p:nvSpPr>
        <p:spPr>
          <a:xfrm>
            <a:off x="0" y="0"/>
            <a:ext cx="12192000" cy="1012054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5400" dirty="0"/>
              <a:t>Medlemsnett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7C6761-6D56-498B-9346-7981F786B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567" y="147845"/>
            <a:ext cx="1883771" cy="716364"/>
          </a:xfrm>
          <a:prstGeom prst="rect">
            <a:avLst/>
          </a:prstGeom>
        </p:spPr>
      </p:pic>
      <p:sp>
        <p:nvSpPr>
          <p:cNvPr id="11" name="Magnetplate 10">
            <a:extLst>
              <a:ext uri="{FF2B5EF4-FFF2-40B4-BE49-F238E27FC236}">
                <a16:creationId xmlns:a16="http://schemas.microsoft.com/office/drawing/2014/main" id="{905612FC-CF00-4F03-AB1A-0F68E4D360F9}"/>
              </a:ext>
            </a:extLst>
          </p:cNvPr>
          <p:cNvSpPr/>
          <p:nvPr/>
        </p:nvSpPr>
        <p:spPr>
          <a:xfrm>
            <a:off x="156112" y="2333356"/>
            <a:ext cx="1809750" cy="238675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RI – basen</a:t>
            </a:r>
          </a:p>
          <a:p>
            <a:pPr algn="ctr"/>
            <a:r>
              <a:rPr lang="nb-NO" dirty="0"/>
              <a:t>World </a:t>
            </a:r>
            <a:r>
              <a:rPr lang="nb-NO" dirty="0" err="1"/>
              <a:t>wide</a:t>
            </a:r>
            <a:endParaRPr lang="nb-NO" dirty="0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1C843CCA-055F-460C-9543-1A6456C6D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1088" y="1011331"/>
            <a:ext cx="3905250" cy="4486275"/>
          </a:xfrm>
          <a:prstGeom prst="rect">
            <a:avLst/>
          </a:prstGeom>
        </p:spPr>
      </p:pic>
      <p:sp>
        <p:nvSpPr>
          <p:cNvPr id="20" name="Magnetplate 19">
            <a:extLst>
              <a:ext uri="{FF2B5EF4-FFF2-40B4-BE49-F238E27FC236}">
                <a16:creationId xmlns:a16="http://schemas.microsoft.com/office/drawing/2014/main" id="{1AAF30D6-3773-47D9-879C-DE3C7819BD3C}"/>
              </a:ext>
            </a:extLst>
          </p:cNvPr>
          <p:cNvSpPr/>
          <p:nvPr/>
        </p:nvSpPr>
        <p:spPr>
          <a:xfrm>
            <a:off x="7807231" y="2805148"/>
            <a:ext cx="1809750" cy="879054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>
                <a:solidFill>
                  <a:schemeClr val="tx1"/>
                </a:solidFill>
              </a:rPr>
              <a:t>Medlemsnett</a:t>
            </a:r>
          </a:p>
          <a:p>
            <a:pPr algn="ctr"/>
            <a:r>
              <a:rPr lang="nb-NO" dirty="0">
                <a:solidFill>
                  <a:schemeClr val="tx1"/>
                </a:solidFill>
              </a:rPr>
              <a:t>Norge/Norden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7A8E43CB-F81A-4741-B20D-9F5CB068BC15}"/>
              </a:ext>
            </a:extLst>
          </p:cNvPr>
          <p:cNvSpPr txBox="1"/>
          <p:nvPr/>
        </p:nvSpPr>
        <p:spPr>
          <a:xfrm>
            <a:off x="2482909" y="1305341"/>
            <a:ext cx="617799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u="sng" dirty="0">
                <a:solidFill>
                  <a:schemeClr val="accent5">
                    <a:lumMod val="75000"/>
                  </a:schemeClr>
                </a:solidFill>
              </a:rPr>
              <a:t>Inneholder</a:t>
            </a:r>
            <a:r>
              <a:rPr lang="nb-NO" dirty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b="1" dirty="0"/>
              <a:t>Medlemsdata</a:t>
            </a:r>
            <a:r>
              <a:rPr lang="nb-NO" dirty="0"/>
              <a:t> (Noe er underlagt GDPR- samtykkeerklæring)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b="1" dirty="0" err="1"/>
              <a:t>Klubbdata</a:t>
            </a:r>
            <a:r>
              <a:rPr lang="nb-NO" dirty="0"/>
              <a:t> (Matrikkel, møtested)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b="1" dirty="0"/>
              <a:t>Statistikkdata</a:t>
            </a:r>
            <a:r>
              <a:rPr lang="nb-NO" dirty="0"/>
              <a:t> (Alder, oppmøte, kvinneandel)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b="1" dirty="0"/>
              <a:t>Kontaktopplysninger </a:t>
            </a:r>
            <a:r>
              <a:rPr lang="nb-NO" dirty="0"/>
              <a:t>for </a:t>
            </a:r>
            <a:r>
              <a:rPr lang="nb-NO" dirty="0" err="1"/>
              <a:t>fellowship</a:t>
            </a:r>
            <a:endParaRPr lang="nb-NO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b-NO" dirty="0"/>
          </a:p>
          <a:p>
            <a:endParaRPr lang="nb-NO" b="1" u="sng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nb-NO" b="1" u="sng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nb-NO" b="1" u="sng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nb-NO" b="1" u="sng" dirty="0">
                <a:solidFill>
                  <a:schemeClr val="accent5">
                    <a:lumMod val="75000"/>
                  </a:schemeClr>
                </a:solidFill>
              </a:rPr>
              <a:t>Forvaltning</a:t>
            </a:r>
            <a:r>
              <a:rPr lang="nb-NO" dirty="0"/>
              <a:t>:</a:t>
            </a:r>
          </a:p>
          <a:p>
            <a:endParaRPr lang="nb-NO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dirty="0"/>
              <a:t>Plattformene utviklet av Web Computing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dirty="0"/>
              <a:t>Medlemsnett-basen er </a:t>
            </a:r>
            <a:r>
              <a:rPr lang="nb-NO" b="1" u="sng" dirty="0"/>
              <a:t>master-data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dirty="0"/>
              <a:t>Synkronisering mot RI-basen 4 ganger pr døgn.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dirty="0">
                <a:solidFill>
                  <a:srgbClr val="FF0000"/>
                </a:solidFill>
              </a:rPr>
              <a:t>Rollebasert</a:t>
            </a:r>
            <a:r>
              <a:rPr lang="nb-NO" dirty="0"/>
              <a:t> </a:t>
            </a:r>
            <a:r>
              <a:rPr lang="nb-NO" dirty="0">
                <a:solidFill>
                  <a:srgbClr val="FF0000"/>
                </a:solidFill>
              </a:rPr>
              <a:t>pålogging </a:t>
            </a:r>
            <a:r>
              <a:rPr lang="nb-NO" dirty="0"/>
              <a:t>som styres av Medlemsnettet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dirty="0"/>
              <a:t>Utvalg av Klubbroller har editeringsrettigheter</a:t>
            </a:r>
            <a:br>
              <a:rPr lang="nb-NO" dirty="0"/>
            </a:br>
            <a:endParaRPr lang="nb-NO" dirty="0"/>
          </a:p>
          <a:p>
            <a:endParaRPr lang="nb-NO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b-NO" dirty="0"/>
          </a:p>
        </p:txBody>
      </p:sp>
      <p:sp>
        <p:nvSpPr>
          <p:cNvPr id="22" name="Pil: venstre og høyre 21">
            <a:extLst>
              <a:ext uri="{FF2B5EF4-FFF2-40B4-BE49-F238E27FC236}">
                <a16:creationId xmlns:a16="http://schemas.microsoft.com/office/drawing/2014/main" id="{A7A25BF3-3262-457D-B700-9F172E44D2C4}"/>
              </a:ext>
            </a:extLst>
          </p:cNvPr>
          <p:cNvSpPr/>
          <p:nvPr/>
        </p:nvSpPr>
        <p:spPr>
          <a:xfrm>
            <a:off x="1999959" y="3187525"/>
            <a:ext cx="5807272" cy="236981"/>
          </a:xfrm>
          <a:prstGeom prst="leftRightArrow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4" name="Bilde 23">
            <a:extLst>
              <a:ext uri="{FF2B5EF4-FFF2-40B4-BE49-F238E27FC236}">
                <a16:creationId xmlns:a16="http://schemas.microsoft.com/office/drawing/2014/main" id="{BAB57280-D3C8-46EC-A40E-D5918E6F42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14" y="1012054"/>
            <a:ext cx="2038813" cy="1277763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687FBE5B-9D61-4353-AF31-AFEE21D34E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060" y="4825561"/>
            <a:ext cx="1449320" cy="809914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CC7ACDA7-A795-416D-8AC7-258C6E40EA64}"/>
              </a:ext>
            </a:extLst>
          </p:cNvPr>
          <p:cNvSpPr txBox="1"/>
          <p:nvPr/>
        </p:nvSpPr>
        <p:spPr>
          <a:xfrm>
            <a:off x="589815" y="4867953"/>
            <a:ext cx="1152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USA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D3585A12-C198-4381-B028-041DD0EBE6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6459" y="6016679"/>
            <a:ext cx="1767993" cy="841321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72D5B86E-D965-4E07-BDB8-688CF51953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0984" y="1074706"/>
            <a:ext cx="9230144" cy="1859441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ACD44900-6487-4A43-AC1E-535190CC06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17508" y="2935686"/>
            <a:ext cx="2743200" cy="889279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C4FAD69D-105C-416E-B00D-2C09BACC9B5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36029" b="21310"/>
          <a:stretch/>
        </p:blipFill>
        <p:spPr>
          <a:xfrm>
            <a:off x="7843960" y="4089465"/>
            <a:ext cx="4280254" cy="1463194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97F680F2-FCD0-4291-87A7-2B76CA13CC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314" y="1011331"/>
            <a:ext cx="12192000" cy="654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88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6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6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C10C990-59BA-46BD-9965-F9730F4C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6EB1-C586-486A-884E-60CFD573367A}" type="datetime1">
              <a:rPr lang="nb-NO" smtClean="0"/>
              <a:t>29.03.2022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8F73DFD-8E91-4740-A457-21EDD3004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42753" y="6356349"/>
            <a:ext cx="4114800" cy="365125"/>
          </a:xfrm>
        </p:spPr>
        <p:txBody>
          <a:bodyPr/>
          <a:lstStyle/>
          <a:p>
            <a:r>
              <a:rPr lang="nb-NO" dirty="0"/>
              <a:t>Author: Tore Krokstad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0E01F5D-F1C5-46A8-8D6A-2B778BD53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5E09-C6E9-4379-9716-0393584A5980}" type="slidenum">
              <a:rPr lang="nb-NO" smtClean="0"/>
              <a:t>5</a:t>
            </a:fld>
            <a:endParaRPr lang="nb-NO"/>
          </a:p>
        </p:txBody>
      </p:sp>
      <p:sp>
        <p:nvSpPr>
          <p:cNvPr id="2" name="Prosess 1">
            <a:extLst>
              <a:ext uri="{FF2B5EF4-FFF2-40B4-BE49-F238E27FC236}">
                <a16:creationId xmlns:a16="http://schemas.microsoft.com/office/drawing/2014/main" id="{588F2C3E-4B4E-48A5-82F4-5E1A565B50AD}"/>
              </a:ext>
            </a:extLst>
          </p:cNvPr>
          <p:cNvSpPr/>
          <p:nvPr/>
        </p:nvSpPr>
        <p:spPr>
          <a:xfrm>
            <a:off x="0" y="0"/>
            <a:ext cx="12192000" cy="1012054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4400" dirty="0"/>
              <a:t>Valg/registrering av klubbroller </a:t>
            </a:r>
            <a:r>
              <a:rPr lang="nb-NO" sz="2000" dirty="0">
                <a:solidFill>
                  <a:schemeClr val="tx1"/>
                </a:solidFill>
              </a:rPr>
              <a:t>(i en ideell verden)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7C6761-6D56-498B-9346-7981F786B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567" y="147845"/>
            <a:ext cx="1883771" cy="71636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6E79EA23-2490-43DA-8243-48BC733B7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7564" y="6018134"/>
            <a:ext cx="1766888" cy="839866"/>
          </a:xfrm>
          <a:prstGeom prst="rect">
            <a:avLst/>
          </a:prstGeom>
        </p:spPr>
      </p:pic>
      <p:sp>
        <p:nvSpPr>
          <p:cNvPr id="9" name="Alternativ prosess 8">
            <a:extLst>
              <a:ext uri="{FF2B5EF4-FFF2-40B4-BE49-F238E27FC236}">
                <a16:creationId xmlns:a16="http://schemas.microsoft.com/office/drawing/2014/main" id="{DB0C071D-51E4-4222-BAD9-32C0CF523E59}"/>
              </a:ext>
            </a:extLst>
          </p:cNvPr>
          <p:cNvSpPr/>
          <p:nvPr/>
        </p:nvSpPr>
        <p:spPr>
          <a:xfrm>
            <a:off x="3484862" y="2151381"/>
            <a:ext cx="2515291" cy="1490230"/>
          </a:xfrm>
          <a:prstGeom prst="flowChartAlternateProcess">
            <a:avLst/>
          </a:prstGeom>
          <a:noFill/>
          <a:ln w="476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>
                <a:solidFill>
                  <a:schemeClr val="tx1"/>
                </a:solidFill>
              </a:rPr>
              <a:t>2022-23</a:t>
            </a:r>
          </a:p>
          <a:p>
            <a:pPr algn="ctr"/>
            <a:r>
              <a:rPr lang="nb-NO" b="1" dirty="0">
                <a:solidFill>
                  <a:srgbClr val="FF0000"/>
                </a:solidFill>
              </a:rPr>
              <a:t>Neste års rolle</a:t>
            </a:r>
          </a:p>
          <a:p>
            <a:pPr algn="ctr"/>
            <a:r>
              <a:rPr lang="nb-NO" b="1" dirty="0">
                <a:solidFill>
                  <a:schemeClr val="tx1"/>
                </a:solidFill>
              </a:rPr>
              <a:t>registreres innen </a:t>
            </a:r>
          </a:p>
          <a:p>
            <a:pPr algn="ctr"/>
            <a:r>
              <a:rPr lang="nb-NO" b="1" dirty="0">
                <a:solidFill>
                  <a:srgbClr val="FF0000"/>
                </a:solidFill>
              </a:rPr>
              <a:t>utgangen av Februar</a:t>
            </a:r>
          </a:p>
        </p:txBody>
      </p:sp>
      <p:graphicFrame>
        <p:nvGraphicFramePr>
          <p:cNvPr id="11" name="Tabell 8">
            <a:extLst>
              <a:ext uri="{FF2B5EF4-FFF2-40B4-BE49-F238E27FC236}">
                <a16:creationId xmlns:a16="http://schemas.microsoft.com/office/drawing/2014/main" id="{CE5C0C23-3BC2-4A1C-8C97-E9D3907D23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55704"/>
              </p:ext>
            </p:extLst>
          </p:nvPr>
        </p:nvGraphicFramePr>
        <p:xfrm>
          <a:off x="6116461" y="2125812"/>
          <a:ext cx="213385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856">
                  <a:extLst>
                    <a:ext uri="{9D8B030D-6E8A-4147-A177-3AD203B41FA5}">
                      <a16:colId xmlns:a16="http://schemas.microsoft.com/office/drawing/2014/main" val="41122857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Nytt Rotary-år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979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b="1" dirty="0"/>
                        <a:t>1. juli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6045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  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880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err="1"/>
                        <a:t>Past</a:t>
                      </a:r>
                      <a:r>
                        <a:rPr lang="nb-NO" dirty="0"/>
                        <a:t> President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01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President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449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President </a:t>
                      </a:r>
                      <a:r>
                        <a:rPr lang="nb-NO" dirty="0" err="1"/>
                        <a:t>Elect</a:t>
                      </a:r>
                      <a:endParaRPr lang="nb-NO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106400"/>
                  </a:ext>
                </a:extLst>
              </a:tr>
            </a:tbl>
          </a:graphicData>
        </a:graphic>
      </p:graphicFrame>
      <p:cxnSp>
        <p:nvCxnSpPr>
          <p:cNvPr id="14" name="Rett linje 13">
            <a:extLst>
              <a:ext uri="{FF2B5EF4-FFF2-40B4-BE49-F238E27FC236}">
                <a16:creationId xmlns:a16="http://schemas.microsoft.com/office/drawing/2014/main" id="{13B8BD22-8FC2-4379-A8B9-1DF8BCEF0DCE}"/>
              </a:ext>
            </a:extLst>
          </p:cNvPr>
          <p:cNvCxnSpPr>
            <a:cxnSpLocks/>
          </p:cNvCxnSpPr>
          <p:nvPr/>
        </p:nvCxnSpPr>
        <p:spPr>
          <a:xfrm>
            <a:off x="925368" y="1580284"/>
            <a:ext cx="3238280" cy="0"/>
          </a:xfrm>
          <a:prstGeom prst="line">
            <a:avLst/>
          </a:prstGeom>
          <a:ln w="635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EF7BFCE6-1A38-4281-966D-AAAC12221969}"/>
              </a:ext>
            </a:extLst>
          </p:cNvPr>
          <p:cNvSpPr txBox="1"/>
          <p:nvPr/>
        </p:nvSpPr>
        <p:spPr>
          <a:xfrm>
            <a:off x="1036781" y="1145688"/>
            <a:ext cx="2420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Oktober ----- Desember</a:t>
            </a:r>
          </a:p>
        </p:txBody>
      </p:sp>
      <p:cxnSp>
        <p:nvCxnSpPr>
          <p:cNvPr id="20" name="Rett linje 19">
            <a:extLst>
              <a:ext uri="{FF2B5EF4-FFF2-40B4-BE49-F238E27FC236}">
                <a16:creationId xmlns:a16="http://schemas.microsoft.com/office/drawing/2014/main" id="{0F4D703D-6271-4E30-B7E3-AE57A5B0A8EE}"/>
              </a:ext>
            </a:extLst>
          </p:cNvPr>
          <p:cNvCxnSpPr>
            <a:cxnSpLocks/>
          </p:cNvCxnSpPr>
          <p:nvPr/>
        </p:nvCxnSpPr>
        <p:spPr>
          <a:xfrm>
            <a:off x="4163648" y="1580284"/>
            <a:ext cx="962025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95BBC350-35EF-4911-BA70-B144CE41D870}"/>
              </a:ext>
            </a:extLst>
          </p:cNvPr>
          <p:cNvSpPr txBox="1"/>
          <p:nvPr/>
        </p:nvSpPr>
        <p:spPr>
          <a:xfrm>
            <a:off x="3930656" y="1154683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---- </a:t>
            </a:r>
            <a:r>
              <a:rPr lang="nb-NO" dirty="0">
                <a:solidFill>
                  <a:srgbClr val="FF0000"/>
                </a:solidFill>
              </a:rPr>
              <a:t>Februar</a:t>
            </a:r>
          </a:p>
        </p:txBody>
      </p:sp>
      <p:cxnSp>
        <p:nvCxnSpPr>
          <p:cNvPr id="25" name="Rett linje 24">
            <a:extLst>
              <a:ext uri="{FF2B5EF4-FFF2-40B4-BE49-F238E27FC236}">
                <a16:creationId xmlns:a16="http://schemas.microsoft.com/office/drawing/2014/main" id="{9FB805CF-96AE-43C5-BF3A-BB8FB85BDD71}"/>
              </a:ext>
            </a:extLst>
          </p:cNvPr>
          <p:cNvCxnSpPr>
            <a:cxnSpLocks/>
          </p:cNvCxnSpPr>
          <p:nvPr/>
        </p:nvCxnSpPr>
        <p:spPr>
          <a:xfrm>
            <a:off x="5125673" y="1580284"/>
            <a:ext cx="2084158" cy="0"/>
          </a:xfrm>
          <a:prstGeom prst="line">
            <a:avLst/>
          </a:prstGeom>
          <a:ln w="635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BE46A7DC-A268-41EC-A2E6-5D3E3095CC66}"/>
              </a:ext>
            </a:extLst>
          </p:cNvPr>
          <p:cNvSpPr txBox="1"/>
          <p:nvPr/>
        </p:nvSpPr>
        <p:spPr>
          <a:xfrm>
            <a:off x="6661733" y="1154683"/>
            <a:ext cx="920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---- Juni</a:t>
            </a:r>
          </a:p>
        </p:txBody>
      </p:sp>
      <p:cxnSp>
        <p:nvCxnSpPr>
          <p:cNvPr id="27" name="Rett linje 26">
            <a:extLst>
              <a:ext uri="{FF2B5EF4-FFF2-40B4-BE49-F238E27FC236}">
                <a16:creationId xmlns:a16="http://schemas.microsoft.com/office/drawing/2014/main" id="{D678CB06-0BE7-4B52-95DA-B32DA7A87F42}"/>
              </a:ext>
            </a:extLst>
          </p:cNvPr>
          <p:cNvCxnSpPr>
            <a:cxnSpLocks/>
          </p:cNvCxnSpPr>
          <p:nvPr/>
        </p:nvCxnSpPr>
        <p:spPr>
          <a:xfrm>
            <a:off x="7209831" y="1580284"/>
            <a:ext cx="1002991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9C039062-501F-4550-8309-D4468B7C6F5C}"/>
              </a:ext>
            </a:extLst>
          </p:cNvPr>
          <p:cNvSpPr txBox="1"/>
          <p:nvPr/>
        </p:nvSpPr>
        <p:spPr>
          <a:xfrm>
            <a:off x="7496580" y="1154139"/>
            <a:ext cx="852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---- </a:t>
            </a:r>
            <a:r>
              <a:rPr lang="nb-NO" dirty="0">
                <a:solidFill>
                  <a:srgbClr val="FF0000"/>
                </a:solidFill>
              </a:rPr>
              <a:t>Juli</a:t>
            </a:r>
          </a:p>
        </p:txBody>
      </p:sp>
      <p:cxnSp>
        <p:nvCxnSpPr>
          <p:cNvPr id="29" name="Rett linje 28">
            <a:extLst>
              <a:ext uri="{FF2B5EF4-FFF2-40B4-BE49-F238E27FC236}">
                <a16:creationId xmlns:a16="http://schemas.microsoft.com/office/drawing/2014/main" id="{9F32FD72-68BE-4E93-9B77-9736B8C90C9B}"/>
              </a:ext>
            </a:extLst>
          </p:cNvPr>
          <p:cNvCxnSpPr>
            <a:cxnSpLocks/>
          </p:cNvCxnSpPr>
          <p:nvPr/>
        </p:nvCxnSpPr>
        <p:spPr>
          <a:xfrm>
            <a:off x="8212822" y="1580284"/>
            <a:ext cx="3106594" cy="0"/>
          </a:xfrm>
          <a:prstGeom prst="line">
            <a:avLst/>
          </a:prstGeom>
          <a:ln w="635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66CD169F-7F72-4BF8-AF13-5BD33600427D}"/>
              </a:ext>
            </a:extLst>
          </p:cNvPr>
          <p:cNvSpPr txBox="1"/>
          <p:nvPr/>
        </p:nvSpPr>
        <p:spPr>
          <a:xfrm>
            <a:off x="8610600" y="1154949"/>
            <a:ext cx="2656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---Oktober ----- Desember</a:t>
            </a:r>
          </a:p>
        </p:txBody>
      </p:sp>
      <p:cxnSp>
        <p:nvCxnSpPr>
          <p:cNvPr id="32" name="Rett linje 31">
            <a:extLst>
              <a:ext uri="{FF2B5EF4-FFF2-40B4-BE49-F238E27FC236}">
                <a16:creationId xmlns:a16="http://schemas.microsoft.com/office/drawing/2014/main" id="{7EBFDEF6-8C11-4182-8C80-D3E2B4AAE6B4}"/>
              </a:ext>
            </a:extLst>
          </p:cNvPr>
          <p:cNvCxnSpPr>
            <a:cxnSpLocks/>
          </p:cNvCxnSpPr>
          <p:nvPr/>
        </p:nvCxnSpPr>
        <p:spPr>
          <a:xfrm>
            <a:off x="11319416" y="1152447"/>
            <a:ext cx="0" cy="42783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tt linje 33">
            <a:extLst>
              <a:ext uri="{FF2B5EF4-FFF2-40B4-BE49-F238E27FC236}">
                <a16:creationId xmlns:a16="http://schemas.microsoft.com/office/drawing/2014/main" id="{5A6B6CB5-0E39-4F3D-8B9D-C4EA3AD20348}"/>
              </a:ext>
            </a:extLst>
          </p:cNvPr>
          <p:cNvCxnSpPr>
            <a:cxnSpLocks/>
          </p:cNvCxnSpPr>
          <p:nvPr/>
        </p:nvCxnSpPr>
        <p:spPr>
          <a:xfrm>
            <a:off x="3457575" y="1152447"/>
            <a:ext cx="0" cy="42783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Bilde 45">
            <a:extLst>
              <a:ext uri="{FF2B5EF4-FFF2-40B4-BE49-F238E27FC236}">
                <a16:creationId xmlns:a16="http://schemas.microsoft.com/office/drawing/2014/main" id="{175CFD29-3305-4391-93E2-B123244292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1305"/>
          <a:stretch/>
        </p:blipFill>
        <p:spPr>
          <a:xfrm>
            <a:off x="9201804" y="2072891"/>
            <a:ext cx="2127688" cy="752228"/>
          </a:xfrm>
          <a:prstGeom prst="rect">
            <a:avLst/>
          </a:prstGeom>
        </p:spPr>
      </p:pic>
      <p:pic>
        <p:nvPicPr>
          <p:cNvPr id="48" name="Bilde 47">
            <a:extLst>
              <a:ext uri="{FF2B5EF4-FFF2-40B4-BE49-F238E27FC236}">
                <a16:creationId xmlns:a16="http://schemas.microsoft.com/office/drawing/2014/main" id="{C0E8385B-3E44-4CB0-BF76-AC66E96F44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3782"/>
          <a:stretch/>
        </p:blipFill>
        <p:spPr>
          <a:xfrm>
            <a:off x="9190123" y="3261037"/>
            <a:ext cx="2152666" cy="1112516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E274BA70-74EF-4FF1-AA80-12DAA81885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8935" y="2081667"/>
            <a:ext cx="2249619" cy="2694666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9139A488-CF13-4242-AF2D-48C505A9883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1636"/>
          <a:stretch/>
        </p:blipFill>
        <p:spPr>
          <a:xfrm>
            <a:off x="1036781" y="4742831"/>
            <a:ext cx="2676237" cy="1542422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1B401835-B0CC-446E-95A7-C353DC4528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5473" y="3988505"/>
            <a:ext cx="2188654" cy="810838"/>
          </a:xfrm>
          <a:prstGeom prst="rect">
            <a:avLst/>
          </a:prstGeom>
        </p:spPr>
      </p:pic>
      <p:pic>
        <p:nvPicPr>
          <p:cNvPr id="33" name="Bilde 32">
            <a:extLst>
              <a:ext uri="{FF2B5EF4-FFF2-40B4-BE49-F238E27FC236}">
                <a16:creationId xmlns:a16="http://schemas.microsoft.com/office/drawing/2014/main" id="{FC1BA3A4-ACD4-41BD-851D-57D5A29AEA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01804" y="4402497"/>
            <a:ext cx="2188654" cy="810838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5D2426F1-1085-49A1-8C42-F0B4189E76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57575" y="4268030"/>
            <a:ext cx="5847210" cy="1622564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E38351FC-6E03-4A6E-B40F-EAADEBC9346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97708" y="0"/>
            <a:ext cx="50320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4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5C22FA22-22DC-452D-94EC-1D86C8AE0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804" y="1004778"/>
            <a:ext cx="9638611" cy="5358848"/>
          </a:xfrm>
          <a:prstGeom prst="rect">
            <a:avLst/>
          </a:prstGeo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C10C990-59BA-46BD-9965-F9730F4C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6EB1-C586-486A-884E-60CFD573367A}" type="datetime1">
              <a:rPr lang="nb-NO" smtClean="0"/>
              <a:t>29.03.2022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8F73DFD-8E91-4740-A457-21EDD3004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Author: Tore Krokstad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0E01F5D-F1C5-46A8-8D6A-2B778BD53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5E09-C6E9-4379-9716-0393584A5980}" type="slidenum">
              <a:rPr lang="nb-NO" smtClean="0"/>
              <a:t>6</a:t>
            </a:fld>
            <a:endParaRPr lang="nb-NO"/>
          </a:p>
        </p:txBody>
      </p:sp>
      <p:sp>
        <p:nvSpPr>
          <p:cNvPr id="2" name="Prosess 1">
            <a:extLst>
              <a:ext uri="{FF2B5EF4-FFF2-40B4-BE49-F238E27FC236}">
                <a16:creationId xmlns:a16="http://schemas.microsoft.com/office/drawing/2014/main" id="{588F2C3E-4B4E-48A5-82F4-5E1A565B50AD}"/>
              </a:ext>
            </a:extLst>
          </p:cNvPr>
          <p:cNvSpPr/>
          <p:nvPr/>
        </p:nvSpPr>
        <p:spPr>
          <a:xfrm>
            <a:off x="0" y="0"/>
            <a:ext cx="12192000" cy="1012054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5400" dirty="0"/>
              <a:t>Medlemsnett  -  (Arkivfunksjon)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7C6761-6D56-498B-9346-7981F786B8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567" y="147845"/>
            <a:ext cx="1883771" cy="716364"/>
          </a:xfrm>
          <a:prstGeom prst="rect">
            <a:avLst/>
          </a:prstGeom>
        </p:spPr>
      </p:pic>
      <p:cxnSp>
        <p:nvCxnSpPr>
          <p:cNvPr id="20" name="Rett pilkobling 19">
            <a:extLst>
              <a:ext uri="{FF2B5EF4-FFF2-40B4-BE49-F238E27FC236}">
                <a16:creationId xmlns:a16="http://schemas.microsoft.com/office/drawing/2014/main" id="{A689D835-5E91-4B15-AF89-853D83B6A92B}"/>
              </a:ext>
            </a:extLst>
          </p:cNvPr>
          <p:cNvCxnSpPr>
            <a:cxnSpLocks/>
          </p:cNvCxnSpPr>
          <p:nvPr/>
        </p:nvCxnSpPr>
        <p:spPr>
          <a:xfrm flipH="1">
            <a:off x="486699" y="4254835"/>
            <a:ext cx="761850" cy="1057282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35BB7193-B036-4B5C-B2E1-DE1637EA7C33}"/>
              </a:ext>
            </a:extLst>
          </p:cNvPr>
          <p:cNvSpPr txBox="1"/>
          <p:nvPr/>
        </p:nvSpPr>
        <p:spPr>
          <a:xfrm>
            <a:off x="9711191" y="1159899"/>
            <a:ext cx="22157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b="1" dirty="0">
                <a:solidFill>
                  <a:srgbClr val="FF0000"/>
                </a:solidFill>
              </a:rPr>
              <a:t>Viktig</a:t>
            </a:r>
            <a:r>
              <a:rPr lang="nb-NO" sz="2400" b="1" dirty="0"/>
              <a:t> å arkivere dokumenter som forteller om D2275 sine aktiviteter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6E79EA23-2490-43DA-8243-48BC733B76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0807" y="6013371"/>
            <a:ext cx="1766888" cy="839866"/>
          </a:xfrm>
          <a:prstGeom prst="rect">
            <a:avLst/>
          </a:prstGeom>
        </p:spPr>
      </p:pic>
      <p:sp>
        <p:nvSpPr>
          <p:cNvPr id="14" name="Rektangel 13">
            <a:extLst>
              <a:ext uri="{FF2B5EF4-FFF2-40B4-BE49-F238E27FC236}">
                <a16:creationId xmlns:a16="http://schemas.microsoft.com/office/drawing/2014/main" id="{199361B9-250D-45A2-9236-5F67E23619DF}"/>
              </a:ext>
            </a:extLst>
          </p:cNvPr>
          <p:cNvSpPr/>
          <p:nvPr/>
        </p:nvSpPr>
        <p:spPr>
          <a:xfrm>
            <a:off x="1394691" y="1868987"/>
            <a:ext cx="8206116" cy="44946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1E33CD08-26D7-45FE-851B-924052AA5A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7501" y="1867306"/>
            <a:ext cx="8206116" cy="3125504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8730752A-F84C-44C6-A022-86460A85B1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1881" y="1904574"/>
            <a:ext cx="7796321" cy="4459868"/>
          </a:xfrm>
          <a:prstGeom prst="rect">
            <a:avLst/>
          </a:prstGeom>
        </p:spPr>
      </p:pic>
      <p:pic>
        <p:nvPicPr>
          <p:cNvPr id="21" name="Bilde 20">
            <a:extLst>
              <a:ext uri="{FF2B5EF4-FFF2-40B4-BE49-F238E27FC236}">
                <a16:creationId xmlns:a16="http://schemas.microsoft.com/office/drawing/2014/main" id="{08BCA78E-CCAB-4D2C-8EBC-7A64BB5D40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9927" y="1839638"/>
            <a:ext cx="6980847" cy="4464907"/>
          </a:xfrm>
          <a:prstGeom prst="rect">
            <a:avLst/>
          </a:prstGeom>
        </p:spPr>
      </p:pic>
      <p:pic>
        <p:nvPicPr>
          <p:cNvPr id="28" name="Bilde 27">
            <a:extLst>
              <a:ext uri="{FF2B5EF4-FFF2-40B4-BE49-F238E27FC236}">
                <a16:creationId xmlns:a16="http://schemas.microsoft.com/office/drawing/2014/main" id="{25637FB6-1A0C-44DB-A50D-E48F71C9F3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2220" y="3312223"/>
            <a:ext cx="8151058" cy="1847248"/>
          </a:xfrm>
          <a:prstGeom prst="rect">
            <a:avLst/>
          </a:prstGeom>
        </p:spPr>
      </p:pic>
      <p:sp>
        <p:nvSpPr>
          <p:cNvPr id="7" name="Bindepunkt 6">
            <a:hlinkClick r:id="rId9"/>
            <a:extLst>
              <a:ext uri="{FF2B5EF4-FFF2-40B4-BE49-F238E27FC236}">
                <a16:creationId xmlns:a16="http://schemas.microsoft.com/office/drawing/2014/main" id="{DF359225-D63E-4181-A5DD-B0093782BE31}"/>
              </a:ext>
            </a:extLst>
          </p:cNvPr>
          <p:cNvSpPr/>
          <p:nvPr/>
        </p:nvSpPr>
        <p:spPr>
          <a:xfrm>
            <a:off x="9746546" y="3739011"/>
            <a:ext cx="2259792" cy="23083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b="1" dirty="0"/>
              <a:t>En runde innom MN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2A4E5C50-6B8B-4C03-8FB1-D56F21FE636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70382" y="4236079"/>
            <a:ext cx="1316850" cy="215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26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C10C990-59BA-46BD-9965-F9730F4C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6EB1-C586-486A-884E-60CFD573367A}" type="datetime1">
              <a:rPr lang="nb-NO" smtClean="0"/>
              <a:t>29.03.2022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8F73DFD-8E91-4740-A457-21EDD3004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Author: Tore Krokstad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0E01F5D-F1C5-46A8-8D6A-2B778BD53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5E09-C6E9-4379-9716-0393584A5980}" type="slidenum">
              <a:rPr lang="nb-NO" smtClean="0"/>
              <a:t>7</a:t>
            </a:fld>
            <a:endParaRPr lang="nb-NO"/>
          </a:p>
        </p:txBody>
      </p:sp>
      <p:sp>
        <p:nvSpPr>
          <p:cNvPr id="2" name="Prosess 1">
            <a:extLst>
              <a:ext uri="{FF2B5EF4-FFF2-40B4-BE49-F238E27FC236}">
                <a16:creationId xmlns:a16="http://schemas.microsoft.com/office/drawing/2014/main" id="{588F2C3E-4B4E-48A5-82F4-5E1A565B50AD}"/>
              </a:ext>
            </a:extLst>
          </p:cNvPr>
          <p:cNvSpPr/>
          <p:nvPr/>
        </p:nvSpPr>
        <p:spPr>
          <a:xfrm>
            <a:off x="0" y="0"/>
            <a:ext cx="12192000" cy="1012054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5400" dirty="0"/>
              <a:t>Medlemsnett - Korrigering av data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7C6761-6D56-498B-9346-7981F786B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567" y="147845"/>
            <a:ext cx="1883771" cy="71636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6E79EA23-2490-43DA-8243-48BC733B7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123" y="5963326"/>
            <a:ext cx="1766888" cy="839866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2A46C544-92C2-4876-8F22-3BC8A161E5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133"/>
          <a:stretch/>
        </p:blipFill>
        <p:spPr>
          <a:xfrm>
            <a:off x="0" y="1001759"/>
            <a:ext cx="9522025" cy="4641621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E97B8064-0998-4378-9A57-4B34505F2B70}"/>
              </a:ext>
            </a:extLst>
          </p:cNvPr>
          <p:cNvSpPr/>
          <p:nvPr/>
        </p:nvSpPr>
        <p:spPr>
          <a:xfrm>
            <a:off x="1689978" y="3176879"/>
            <a:ext cx="7383099" cy="29667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dirty="0">
                <a:solidFill>
                  <a:schemeClr val="tx1"/>
                </a:solidFill>
              </a:rPr>
              <a:t>Legge inn manglende medlemsnummer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dirty="0">
                <a:solidFill>
                  <a:schemeClr val="tx1"/>
                </a:solidFill>
              </a:rPr>
              <a:t>Fjerne medlemmer i RI-basen som ikke ligger i Norsk MN</a:t>
            </a:r>
            <a:br>
              <a:rPr lang="nb-NO" sz="2800" dirty="0">
                <a:solidFill>
                  <a:schemeClr val="tx1"/>
                </a:solidFill>
              </a:rPr>
            </a:br>
            <a:r>
              <a:rPr lang="nb-NO" sz="2800" b="1" dirty="0">
                <a:solidFill>
                  <a:schemeClr val="tx1"/>
                </a:solidFill>
              </a:rPr>
              <a:t>(Viktig for å unngå feil i faktura fra RI)</a:t>
            </a:r>
          </a:p>
        </p:txBody>
      </p:sp>
      <p:sp>
        <p:nvSpPr>
          <p:cNvPr id="15" name="Alternativ prosess 14">
            <a:extLst>
              <a:ext uri="{FF2B5EF4-FFF2-40B4-BE49-F238E27FC236}">
                <a16:creationId xmlns:a16="http://schemas.microsoft.com/office/drawing/2014/main" id="{E3B16859-BA0C-496F-8650-5C99E958BEA4}"/>
              </a:ext>
            </a:extLst>
          </p:cNvPr>
          <p:cNvSpPr/>
          <p:nvPr/>
        </p:nvSpPr>
        <p:spPr>
          <a:xfrm>
            <a:off x="1879570" y="3521083"/>
            <a:ext cx="7003914" cy="49644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>
                <a:solidFill>
                  <a:srgbClr val="FF0000"/>
                </a:solidFill>
              </a:rPr>
              <a:t>Sammenligne data </a:t>
            </a:r>
            <a:r>
              <a:rPr lang="nb-NO" sz="3200" dirty="0" err="1">
                <a:solidFill>
                  <a:srgbClr val="FF0000"/>
                </a:solidFill>
              </a:rPr>
              <a:t>melom</a:t>
            </a:r>
            <a:r>
              <a:rPr lang="nb-NO" sz="3200" dirty="0">
                <a:solidFill>
                  <a:srgbClr val="FF0000"/>
                </a:solidFill>
              </a:rPr>
              <a:t> MN og RI</a:t>
            </a:r>
          </a:p>
        </p:txBody>
      </p:sp>
      <p:cxnSp>
        <p:nvCxnSpPr>
          <p:cNvPr id="17" name="Rett pilkobling 16">
            <a:extLst>
              <a:ext uri="{FF2B5EF4-FFF2-40B4-BE49-F238E27FC236}">
                <a16:creationId xmlns:a16="http://schemas.microsoft.com/office/drawing/2014/main" id="{5538FA89-4302-4B7D-92CD-301A5FB22BAA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967656" y="3769303"/>
            <a:ext cx="911914" cy="125022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Sylinder 2">
            <a:extLst>
              <a:ext uri="{FF2B5EF4-FFF2-40B4-BE49-F238E27FC236}">
                <a16:creationId xmlns:a16="http://schemas.microsoft.com/office/drawing/2014/main" id="{86E55C9C-5B7E-4B97-B9CA-7D7D8761941F}"/>
              </a:ext>
            </a:extLst>
          </p:cNvPr>
          <p:cNvSpPr txBox="1"/>
          <p:nvPr/>
        </p:nvSpPr>
        <p:spPr>
          <a:xfrm>
            <a:off x="9782175" y="2076450"/>
            <a:ext cx="22241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En rettighet som bare DICO har, men som gjør oss uavhengig av å bruke </a:t>
            </a:r>
            <a:r>
              <a:rPr lang="nb-NO" sz="2400" b="1" dirty="0">
                <a:solidFill>
                  <a:schemeClr val="accent1">
                    <a:lumMod val="75000"/>
                  </a:schemeClr>
                </a:solidFill>
              </a:rPr>
              <a:t>Data/</a:t>
            </a:r>
            <a:r>
              <a:rPr lang="nb-NO" sz="2400" b="1" dirty="0" err="1">
                <a:solidFill>
                  <a:schemeClr val="accent1">
                    <a:lumMod val="75000"/>
                  </a:schemeClr>
                </a:solidFill>
              </a:rPr>
              <a:t>correction</a:t>
            </a:r>
            <a:r>
              <a:rPr lang="nb-NO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b-NO" sz="2400" dirty="0"/>
              <a:t>i Rotary.</a:t>
            </a:r>
          </a:p>
        </p:txBody>
      </p:sp>
      <p:sp>
        <p:nvSpPr>
          <p:cNvPr id="7" name="Sirkel: hul 6">
            <a:extLst>
              <a:ext uri="{FF2B5EF4-FFF2-40B4-BE49-F238E27FC236}">
                <a16:creationId xmlns:a16="http://schemas.microsoft.com/office/drawing/2014/main" id="{44611316-05B3-4AE7-9CB1-24AE27422D25}"/>
              </a:ext>
            </a:extLst>
          </p:cNvPr>
          <p:cNvSpPr/>
          <p:nvPr/>
        </p:nvSpPr>
        <p:spPr>
          <a:xfrm>
            <a:off x="6730507" y="1809759"/>
            <a:ext cx="1355436" cy="408107"/>
          </a:xfrm>
          <a:prstGeom prst="donut">
            <a:avLst>
              <a:gd name="adj" fmla="val 0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4" name="Sirkel: hul 13">
            <a:extLst>
              <a:ext uri="{FF2B5EF4-FFF2-40B4-BE49-F238E27FC236}">
                <a16:creationId xmlns:a16="http://schemas.microsoft.com/office/drawing/2014/main" id="{2F96AB64-6A79-432C-A18F-5841D1A53D8E}"/>
              </a:ext>
            </a:extLst>
          </p:cNvPr>
          <p:cNvSpPr/>
          <p:nvPr/>
        </p:nvSpPr>
        <p:spPr>
          <a:xfrm>
            <a:off x="1830392" y="2104004"/>
            <a:ext cx="1045727" cy="351825"/>
          </a:xfrm>
          <a:prstGeom prst="donut">
            <a:avLst>
              <a:gd name="adj" fmla="val 0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728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C10C990-59BA-46BD-9965-F9730F4C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6EB1-C586-486A-884E-60CFD573367A}" type="datetime1">
              <a:rPr lang="nb-NO" smtClean="0"/>
              <a:t>29.03.2022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8F73DFD-8E91-4740-A457-21EDD3004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Author: Tore Krokstad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0E01F5D-F1C5-46A8-8D6A-2B778BD53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5E09-C6E9-4379-9716-0393584A5980}" type="slidenum">
              <a:rPr lang="nb-NO" smtClean="0"/>
              <a:t>8</a:t>
            </a:fld>
            <a:endParaRPr lang="nb-NO"/>
          </a:p>
        </p:txBody>
      </p:sp>
      <p:sp>
        <p:nvSpPr>
          <p:cNvPr id="2" name="Prosess 1">
            <a:extLst>
              <a:ext uri="{FF2B5EF4-FFF2-40B4-BE49-F238E27FC236}">
                <a16:creationId xmlns:a16="http://schemas.microsoft.com/office/drawing/2014/main" id="{588F2C3E-4B4E-48A5-82F4-5E1A565B50AD}"/>
              </a:ext>
            </a:extLst>
          </p:cNvPr>
          <p:cNvSpPr/>
          <p:nvPr/>
        </p:nvSpPr>
        <p:spPr>
          <a:xfrm>
            <a:off x="0" y="0"/>
            <a:ext cx="12192000" cy="1012054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5400" dirty="0"/>
              <a:t>Medlemsnett  - Rapporter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7C6761-6D56-498B-9346-7981F786B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567" y="147845"/>
            <a:ext cx="1883771" cy="71636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6E79EA23-2490-43DA-8243-48BC733B7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7564" y="6018134"/>
            <a:ext cx="1766888" cy="839866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D90891F0-5E75-4A68-8AD9-E31F85CBD0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0061" r="85508"/>
          <a:stretch/>
        </p:blipFill>
        <p:spPr>
          <a:xfrm>
            <a:off x="131061" y="1205813"/>
            <a:ext cx="2884972" cy="5333099"/>
          </a:xfrm>
          <a:prstGeom prst="rect">
            <a:avLst/>
          </a:prstGeom>
        </p:spPr>
      </p:pic>
      <p:cxnSp>
        <p:nvCxnSpPr>
          <p:cNvPr id="12" name="Rett pilkobling 11">
            <a:extLst>
              <a:ext uri="{FF2B5EF4-FFF2-40B4-BE49-F238E27FC236}">
                <a16:creationId xmlns:a16="http://schemas.microsoft.com/office/drawing/2014/main" id="{1945576A-01C7-4F7F-8B98-1B657021A97B}"/>
              </a:ext>
            </a:extLst>
          </p:cNvPr>
          <p:cNvCxnSpPr/>
          <p:nvPr/>
        </p:nvCxnSpPr>
        <p:spPr>
          <a:xfrm flipV="1">
            <a:off x="1376218" y="3676073"/>
            <a:ext cx="2890982" cy="118225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080D0579-7C64-4BB5-AEB8-BFEF6A26653F}"/>
              </a:ext>
            </a:extLst>
          </p:cNvPr>
          <p:cNvSpPr txBox="1"/>
          <p:nvPr/>
        </p:nvSpPr>
        <p:spPr>
          <a:xfrm>
            <a:off x="4261190" y="3429000"/>
            <a:ext cx="7219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Av 1014 medlemmer har </a:t>
            </a:r>
            <a:r>
              <a:rPr lang="nb-NO" sz="2800" dirty="0">
                <a:solidFill>
                  <a:srgbClr val="FF0000"/>
                </a:solidFill>
              </a:rPr>
              <a:t>372 trykt utgave (37%)</a:t>
            </a:r>
          </a:p>
        </p:txBody>
      </p:sp>
      <p:sp>
        <p:nvSpPr>
          <p:cNvPr id="14" name="Alternativ prosess 13">
            <a:extLst>
              <a:ext uri="{FF2B5EF4-FFF2-40B4-BE49-F238E27FC236}">
                <a16:creationId xmlns:a16="http://schemas.microsoft.com/office/drawing/2014/main" id="{B59B0F7D-1A65-4C9C-8B12-C98FC75FB15B}"/>
              </a:ext>
            </a:extLst>
          </p:cNvPr>
          <p:cNvSpPr/>
          <p:nvPr/>
        </p:nvSpPr>
        <p:spPr>
          <a:xfrm>
            <a:off x="3695700" y="1400175"/>
            <a:ext cx="7785440" cy="188098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>
                <a:solidFill>
                  <a:schemeClr val="tx1"/>
                </a:solidFill>
              </a:rPr>
              <a:t>Som et bidrag i det </a:t>
            </a:r>
            <a:r>
              <a:rPr lang="nb-NO" sz="3200" b="1" dirty="0">
                <a:solidFill>
                  <a:schemeClr val="accent6">
                    <a:lumMod val="75000"/>
                  </a:schemeClr>
                </a:solidFill>
              </a:rPr>
              <a:t>grønne skifte</a:t>
            </a:r>
            <a:r>
              <a:rPr lang="nb-NO" sz="3200" dirty="0">
                <a:solidFill>
                  <a:schemeClr val="tx1"/>
                </a:solidFill>
              </a:rPr>
              <a:t>, er det ønskelig at så mange som mulig abonnerer på </a:t>
            </a:r>
            <a:r>
              <a:rPr lang="nb-NO" sz="3200" b="1" dirty="0">
                <a:solidFill>
                  <a:schemeClr val="tx1"/>
                </a:solidFill>
              </a:rPr>
              <a:t>digital utgave </a:t>
            </a:r>
            <a:r>
              <a:rPr lang="nb-NO" sz="3200" dirty="0">
                <a:solidFill>
                  <a:schemeClr val="tx1"/>
                </a:solidFill>
              </a:rPr>
              <a:t>av ROTARY NORDEN.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05D258BA-6D2D-48CA-8BB8-B7FEA3DD0C3D}"/>
              </a:ext>
            </a:extLst>
          </p:cNvPr>
          <p:cNvSpPr txBox="1"/>
          <p:nvPr/>
        </p:nvSpPr>
        <p:spPr>
          <a:xfrm>
            <a:off x="3796145" y="4470400"/>
            <a:ext cx="76849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/>
              <a:t>Klubben kan når som helst gå inn på MN under «</a:t>
            </a:r>
            <a:r>
              <a:rPr lang="nb-NO" sz="3600" b="1" dirty="0"/>
              <a:t>Tidsskrifter</a:t>
            </a:r>
            <a:r>
              <a:rPr lang="nb-NO" sz="3600" dirty="0"/>
              <a:t>» og endre dette for medlemmene.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8C897B4F-28F4-4703-B05A-FF6D849DC9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1067" y="345686"/>
            <a:ext cx="3438442" cy="646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01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C10C990-59BA-46BD-9965-F9730F4C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6EB1-C586-486A-884E-60CFD573367A}" type="datetime1">
              <a:rPr lang="nb-NO" smtClean="0"/>
              <a:t>29.03.2022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8F73DFD-8E91-4740-A457-21EDD3004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Author: Tore Krokstad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0E01F5D-F1C5-46A8-8D6A-2B778BD53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5E09-C6E9-4379-9716-0393584A5980}" type="slidenum">
              <a:rPr lang="nb-NO" smtClean="0"/>
              <a:t>9</a:t>
            </a:fld>
            <a:endParaRPr lang="nb-NO"/>
          </a:p>
        </p:txBody>
      </p:sp>
      <p:sp>
        <p:nvSpPr>
          <p:cNvPr id="2" name="Prosess 1">
            <a:extLst>
              <a:ext uri="{FF2B5EF4-FFF2-40B4-BE49-F238E27FC236}">
                <a16:creationId xmlns:a16="http://schemas.microsoft.com/office/drawing/2014/main" id="{588F2C3E-4B4E-48A5-82F4-5E1A565B50AD}"/>
              </a:ext>
            </a:extLst>
          </p:cNvPr>
          <p:cNvSpPr/>
          <p:nvPr/>
        </p:nvSpPr>
        <p:spPr>
          <a:xfrm>
            <a:off x="0" y="0"/>
            <a:ext cx="12192000" cy="1012054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5400" dirty="0" err="1"/>
              <a:t>Gmail</a:t>
            </a:r>
            <a:endParaRPr lang="nb-NO" sz="5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7C6761-6D56-498B-9346-7981F786B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567" y="147845"/>
            <a:ext cx="1883771" cy="716364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6D9FC91B-129A-4E8D-8EA5-8A3241D50AD6}"/>
              </a:ext>
            </a:extLst>
          </p:cNvPr>
          <p:cNvSpPr txBox="1"/>
          <p:nvPr/>
        </p:nvSpPr>
        <p:spPr>
          <a:xfrm>
            <a:off x="4543426" y="2600325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9600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13D57684-6741-4255-8ACD-60D3A11A8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6257" y="1058640"/>
            <a:ext cx="4292755" cy="5149865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A6AE9862-4534-41FE-B74E-8863FC059C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5039" y="1058640"/>
            <a:ext cx="4600233" cy="5101936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DF901DAF-94B0-4E18-A288-4EDA1C42C89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8958" t="8588" b="30689"/>
          <a:stretch/>
        </p:blipFill>
        <p:spPr>
          <a:xfrm>
            <a:off x="263668" y="2384713"/>
            <a:ext cx="2565428" cy="3971637"/>
          </a:xfrm>
          <a:prstGeom prst="rect">
            <a:avLst/>
          </a:prstGeom>
        </p:spPr>
      </p:pic>
      <p:sp>
        <p:nvSpPr>
          <p:cNvPr id="20" name="Bindepunkt 19">
            <a:extLst>
              <a:ext uri="{FF2B5EF4-FFF2-40B4-BE49-F238E27FC236}">
                <a16:creationId xmlns:a16="http://schemas.microsoft.com/office/drawing/2014/main" id="{4C359FA3-125F-46D7-94DC-A254BDC60160}"/>
              </a:ext>
            </a:extLst>
          </p:cNvPr>
          <p:cNvSpPr/>
          <p:nvPr/>
        </p:nvSpPr>
        <p:spPr>
          <a:xfrm>
            <a:off x="335689" y="4494475"/>
            <a:ext cx="834870" cy="757148"/>
          </a:xfrm>
          <a:prstGeom prst="flowChartConnector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1A2544EB-77AB-43A9-9989-8A64FDD16E05}"/>
              </a:ext>
            </a:extLst>
          </p:cNvPr>
          <p:cNvSpPr txBox="1"/>
          <p:nvPr/>
        </p:nvSpPr>
        <p:spPr>
          <a:xfrm>
            <a:off x="143886" y="1343928"/>
            <a:ext cx="2804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nb-NO" dirty="0"/>
              <a:t>44 klubbkonti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b-NO" dirty="0"/>
              <a:t>  8 distrikts konti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b-NO" dirty="0"/>
              <a:t>Dico kan endre passord</a:t>
            </a:r>
          </a:p>
        </p:txBody>
      </p:sp>
      <p:sp>
        <p:nvSpPr>
          <p:cNvPr id="22" name="Bindepunkt 21">
            <a:extLst>
              <a:ext uri="{FF2B5EF4-FFF2-40B4-BE49-F238E27FC236}">
                <a16:creationId xmlns:a16="http://schemas.microsoft.com/office/drawing/2014/main" id="{FFF5F3F8-D00C-4AE8-BB45-A1314587FA11}"/>
              </a:ext>
            </a:extLst>
          </p:cNvPr>
          <p:cNvSpPr/>
          <p:nvPr/>
        </p:nvSpPr>
        <p:spPr>
          <a:xfrm>
            <a:off x="2352675" y="2425851"/>
            <a:ext cx="425765" cy="393994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Bindepunkt 22">
            <a:extLst>
              <a:ext uri="{FF2B5EF4-FFF2-40B4-BE49-F238E27FC236}">
                <a16:creationId xmlns:a16="http://schemas.microsoft.com/office/drawing/2014/main" id="{E411F1CB-D972-4033-8E69-C717B67DF43F}"/>
              </a:ext>
            </a:extLst>
          </p:cNvPr>
          <p:cNvSpPr/>
          <p:nvPr/>
        </p:nvSpPr>
        <p:spPr>
          <a:xfrm>
            <a:off x="504825" y="3066589"/>
            <a:ext cx="425765" cy="393994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6E79EA23-2490-43DA-8243-48BC733B76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7564" y="6018134"/>
            <a:ext cx="1766888" cy="83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96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3420</TotalTime>
  <Words>697</Words>
  <Application>Microsoft Office PowerPoint</Application>
  <PresentationFormat>Widescreen</PresentationFormat>
  <Paragraphs>180</Paragraphs>
  <Slides>24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24</vt:i4>
      </vt:variant>
    </vt:vector>
  </HeadingPairs>
  <TitlesOfParts>
    <vt:vector size="32" baseType="lpstr">
      <vt:lpstr>Aparajita</vt:lpstr>
      <vt:lpstr>Arial</vt:lpstr>
      <vt:lpstr>Arial</vt:lpstr>
      <vt:lpstr>Calibri</vt:lpstr>
      <vt:lpstr>Calibri Light</vt:lpstr>
      <vt:lpstr>Comic Sans MS</vt:lpstr>
      <vt:lpstr>Wingdings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tore Krokstad</dc:creator>
  <cp:lastModifiedBy>tore Krokstad</cp:lastModifiedBy>
  <cp:revision>104</cp:revision>
  <dcterms:created xsi:type="dcterms:W3CDTF">2021-01-29T10:52:30Z</dcterms:created>
  <dcterms:modified xsi:type="dcterms:W3CDTF">2022-03-29T06:53:06Z</dcterms:modified>
</cp:coreProperties>
</file>