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0" r:id="rId2"/>
    <p:sldId id="258" r:id="rId3"/>
    <p:sldId id="277" r:id="rId4"/>
    <p:sldId id="259" r:id="rId5"/>
    <p:sldId id="260" r:id="rId6"/>
    <p:sldId id="261" r:id="rId7"/>
    <p:sldId id="262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81" r:id="rId17"/>
    <p:sldId id="276" r:id="rId18"/>
    <p:sldId id="279" r:id="rId1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4F46D1-EC7E-4017-81D4-AB7DFCDDFE83}" type="datetimeFigureOut">
              <a:rPr lang="nb-NO" smtClean="0"/>
              <a:t>06.09.2016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FA362-0F6E-4C73-BD85-00F201C88B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8312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FA362-0F6E-4C73-BD85-00F201C88BC3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9082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FA362-0F6E-4C73-BD85-00F201C88BC3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9294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6CE4-7C21-4962-BFB8-F39DAEE84B6E}" type="datetime1">
              <a:rPr lang="nb-NO" smtClean="0"/>
              <a:t>06.09.2016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SVELVIK ROTARYKLUBB/SVENN ODDLI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F11D-B491-46C6-ABDA-8987C3DFEA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962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D038-C4CB-4390-902F-0E012EB08240}" type="datetime1">
              <a:rPr lang="nb-NO" smtClean="0"/>
              <a:t>06.09.2016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SVELVIK ROTARYKLUBB/SVENN ODDLI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F11D-B491-46C6-ABDA-8987C3DFEA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7317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AC94-F9E0-4D35-AAFD-13691BF2E6BC}" type="datetime1">
              <a:rPr lang="nb-NO" smtClean="0"/>
              <a:t>06.09.2016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SVELVIK ROTARYKLUBB/SVENN ODDLI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F11D-B491-46C6-ABDA-8987C3DFEA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488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53EA-2D38-4691-846C-63FB877BA322}" type="datetime1">
              <a:rPr lang="nb-NO" smtClean="0"/>
              <a:t>06.09.2016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SVELVIK ROTARYKLUBB/SVENN ODDLI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F11D-B491-46C6-ABDA-8987C3DFEA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5265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8F7A-785D-4F71-99CD-A5BDE7F29FC4}" type="datetime1">
              <a:rPr lang="nb-NO" smtClean="0"/>
              <a:t>06.09.2016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SVELVIK ROTARYKLUBB/SVENN ODDLI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F11D-B491-46C6-ABDA-8987C3DFEA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462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015C-7C3F-4163-A12A-8036523C9AE2}" type="datetime1">
              <a:rPr lang="nb-NO" smtClean="0"/>
              <a:t>06.09.2016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SVELVIK ROTARYKLUBB/SVENN ODDLI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F11D-B491-46C6-ABDA-8987C3DFEA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0832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BFFA-F584-4E69-8937-FCF937060526}" type="datetime1">
              <a:rPr lang="nb-NO" smtClean="0"/>
              <a:t>06.09.2016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SVELVIK ROTARYKLUBB/SVENN ODDLI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F11D-B491-46C6-ABDA-8987C3DFEA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9815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14AB-57E3-49A2-9ECE-997610A4DFC7}" type="datetime1">
              <a:rPr lang="nb-NO" smtClean="0"/>
              <a:t>06.09.2016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SVELVIK ROTARYKLUBB/SVENN ODDLI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F11D-B491-46C6-ABDA-8987C3DFEA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1064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F5C0-4AAF-4AB5-91E7-F8F38F2BA345}" type="datetime1">
              <a:rPr lang="nb-NO" smtClean="0"/>
              <a:t>06.09.2016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SVELVIK ROTARYKLUBB/SVENN ODDLI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F11D-B491-46C6-ABDA-8987C3DFEA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8423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5DB-8FED-4476-9A34-B6E12CAE91CD}" type="datetime1">
              <a:rPr lang="nb-NO" smtClean="0"/>
              <a:t>06.09.2016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SVELVIK ROTARYKLUBB/SVENN ODDLI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F11D-B491-46C6-ABDA-8987C3DFEA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7349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286A-B15C-4952-B098-6B9E5CE60D9E}" type="datetime1">
              <a:rPr lang="nb-NO" smtClean="0"/>
              <a:t>06.09.2016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SVELVIK ROTARYKLUBB/SVENN ODDLI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F11D-B491-46C6-ABDA-8987C3DFEA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6042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75C8B-2A27-4803-8C18-EA53FDF106CB}" type="datetime1">
              <a:rPr lang="nb-NO" smtClean="0"/>
              <a:t>06.09.2016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/>
              <a:t>SVELVIK ROTARYKLUBB/SVENN ODDLI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6F11D-B491-46C6-ABDA-8987C3DFEA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2365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Eksempel%20p&#229;%20Rotary%20diplom%20ifm.%20opptak%20av%20nytt%20medlem.doc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edlemsinvitasjon,%20tidligere%20medlemmer.docx" TargetMode="External"/><Relationship Id="rId2" Type="http://schemas.openxmlformats.org/officeDocument/2006/relationships/hyperlink" Target="Invitajon,%20medlem%20Svelvik%20Rotary%20Klubb.docx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F5C0-4AAF-4AB5-91E7-F8F38F2BA345}" type="datetime1">
              <a:rPr lang="nb-NO" smtClean="0"/>
              <a:t>06.09.2016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SVELVIK ROTARYKLUBB/SVENN ODDLI</a:t>
            </a:r>
            <a:endParaRPr lang="nb-NO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74" y="165100"/>
            <a:ext cx="9315450" cy="6191250"/>
          </a:xfrm>
          <a:prstGeom prst="rect">
            <a:avLst/>
          </a:prstGeom>
        </p:spPr>
      </p:pic>
      <p:sp>
        <p:nvSpPr>
          <p:cNvPr id="5" name="TekstSylinder 4"/>
          <p:cNvSpPr txBox="1"/>
          <p:nvPr/>
        </p:nvSpPr>
        <p:spPr>
          <a:xfrm>
            <a:off x="1816417" y="508000"/>
            <a:ext cx="8559165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nb-NO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MEDLEMSSVIKT I ROTARY – HVA KAN VI GJØRE?</a:t>
            </a:r>
            <a:endParaRPr lang="nb-NO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4135120" y="2377440"/>
            <a:ext cx="330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VELKOMMEN TIL ROTARYMØTE</a:t>
            </a:r>
            <a:endParaRPr lang="nb-NO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5059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F5C0-4AAF-4AB5-91E7-F8F38F2BA345}" type="datetime1">
              <a:rPr lang="nb-NO" smtClean="0"/>
              <a:t>06.09.2016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SVELVIK ROTARYKLUBB/SVENN ODDLI</a:t>
            </a:r>
            <a:endParaRPr lang="nb-NO"/>
          </a:p>
        </p:txBody>
      </p:sp>
      <p:sp>
        <p:nvSpPr>
          <p:cNvPr id="4" name="TekstSylinder 3"/>
          <p:cNvSpPr txBox="1"/>
          <p:nvPr/>
        </p:nvSpPr>
        <p:spPr>
          <a:xfrm>
            <a:off x="640080" y="243840"/>
            <a:ext cx="1196848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u="sng" dirty="0"/>
              <a:t>Sekretær</a:t>
            </a:r>
            <a:r>
              <a:rPr lang="nb-NO" sz="2000" b="1" dirty="0"/>
              <a:t>:</a:t>
            </a:r>
            <a:endParaRPr lang="nb-NO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b-NO" sz="2000" dirty="0"/>
              <a:t>Kommer fram med </a:t>
            </a:r>
            <a:r>
              <a:rPr lang="nb-NO" sz="2000" dirty="0" err="1"/>
              <a:t>Rotarynålene</a:t>
            </a:r>
            <a:r>
              <a:rPr lang="nb-NO" sz="2000" dirty="0"/>
              <a:t> på et </a:t>
            </a:r>
            <a:r>
              <a:rPr lang="nb-NO" sz="2000" dirty="0" smtClean="0"/>
              <a:t>sølvfat</a:t>
            </a:r>
            <a:endParaRPr lang="nb-NO" sz="2000" dirty="0"/>
          </a:p>
          <a:p>
            <a:endParaRPr lang="nb-NO" sz="800" dirty="0"/>
          </a:p>
          <a:p>
            <a:r>
              <a:rPr lang="nb-NO" sz="2000" b="1" u="sng" dirty="0" err="1" smtClean="0"/>
              <a:t>Distriktsguvernør</a:t>
            </a:r>
            <a:r>
              <a:rPr lang="nb-NO" sz="2000" b="1" u="sng" dirty="0" smtClean="0"/>
              <a:t>/tidligere </a:t>
            </a:r>
            <a:r>
              <a:rPr lang="nb-NO" sz="2000" b="1" u="sng" dirty="0" err="1" smtClean="0"/>
              <a:t>distriktsguvernør</a:t>
            </a:r>
            <a:r>
              <a:rPr lang="nb-NO" sz="2000" b="1" u="sng" dirty="0" smtClean="0"/>
              <a:t>/annen passende person)</a:t>
            </a:r>
            <a:r>
              <a:rPr lang="nb-NO" sz="2000" b="1" dirty="0" smtClean="0"/>
              <a:t>:</a:t>
            </a:r>
            <a:endParaRPr lang="nb-NO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b-NO" sz="2000" dirty="0"/>
              <a:t>Fester </a:t>
            </a:r>
            <a:r>
              <a:rPr lang="nb-NO" sz="2000" dirty="0" err="1" smtClean="0"/>
              <a:t>Rotarynålene</a:t>
            </a:r>
            <a:endParaRPr lang="nb-NO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b-NO" sz="2000" dirty="0"/>
              <a:t>Kort hilsen til de nye medlemmene, og </a:t>
            </a:r>
            <a:r>
              <a:rPr lang="nb-NO" sz="2000" dirty="0" smtClean="0"/>
              <a:t>klubben</a:t>
            </a:r>
            <a:endParaRPr lang="nb-NO" sz="2000" dirty="0"/>
          </a:p>
          <a:p>
            <a:endParaRPr lang="nb-NO" sz="800" dirty="0"/>
          </a:p>
          <a:p>
            <a:r>
              <a:rPr lang="nb-NO" sz="2000" b="1" u="sng" dirty="0"/>
              <a:t>President</a:t>
            </a:r>
            <a:r>
              <a:rPr lang="nb-NO" sz="2000" b="1" dirty="0"/>
              <a:t>:</a:t>
            </a:r>
            <a:endParaRPr lang="nb-NO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b-NO" sz="2000" dirty="0"/>
              <a:t>På vegne av Svelvik </a:t>
            </a:r>
            <a:r>
              <a:rPr lang="nb-NO" sz="2000" dirty="0" smtClean="0"/>
              <a:t>Rotaryklubb </a:t>
            </a:r>
            <a:r>
              <a:rPr lang="nb-NO" sz="2000" dirty="0"/>
              <a:t>ønsker jeg dere hjertelig velkommen som medlemmer. Dere har nå som rotarianere rett til å møte i alle Rotaryklubber over hele verden, med fantastiske muligheter til nye yrkesmessige impulser og verdifulle </a:t>
            </a:r>
            <a:r>
              <a:rPr lang="nb-NO" sz="2000" dirty="0" smtClean="0"/>
              <a:t>bekjentskaper</a:t>
            </a:r>
            <a:endParaRPr lang="nb-NO" sz="2000" dirty="0"/>
          </a:p>
          <a:p>
            <a:r>
              <a:rPr lang="nb-NO" sz="2000" dirty="0" smtClean="0"/>
              <a:t>      Velkommen</a:t>
            </a:r>
            <a:r>
              <a:rPr lang="nb-NO" sz="2000" dirty="0"/>
              <a:t>!</a:t>
            </a:r>
          </a:p>
          <a:p>
            <a:r>
              <a:rPr lang="nb-NO" sz="2000" dirty="0" smtClean="0"/>
              <a:t>      Overleverer diplom </a:t>
            </a:r>
            <a:r>
              <a:rPr lang="nb-NO" sz="2000" dirty="0" smtClean="0">
                <a:hlinkClick r:id="rId2" action="ppaction://hlinkfile"/>
              </a:rPr>
              <a:t>Eksempel på </a:t>
            </a:r>
            <a:r>
              <a:rPr lang="nb-NO" sz="2000" dirty="0" err="1" smtClean="0">
                <a:hlinkClick r:id="rId2" action="ppaction://hlinkfile"/>
              </a:rPr>
              <a:t>Rotary</a:t>
            </a:r>
            <a:r>
              <a:rPr lang="nb-NO" sz="2000" dirty="0" smtClean="0">
                <a:hlinkClick r:id="rId2" action="ppaction://hlinkfile"/>
              </a:rPr>
              <a:t> diplom </a:t>
            </a:r>
            <a:r>
              <a:rPr lang="nb-NO" sz="2000" dirty="0" err="1" smtClean="0">
                <a:hlinkClick r:id="rId2" action="ppaction://hlinkfile"/>
              </a:rPr>
              <a:t>ifm</a:t>
            </a:r>
            <a:r>
              <a:rPr lang="nb-NO" sz="2000" dirty="0" smtClean="0">
                <a:hlinkClick r:id="rId2" action="ppaction://hlinkfile"/>
              </a:rPr>
              <a:t>. opptak av nytt medlem.doc</a:t>
            </a:r>
            <a:endParaRPr lang="nb-NO" sz="2000" dirty="0"/>
          </a:p>
          <a:p>
            <a:endParaRPr lang="nb-NO" sz="800" b="1" u="sng" dirty="0" smtClean="0"/>
          </a:p>
          <a:p>
            <a:r>
              <a:rPr lang="nb-NO" sz="2000" b="1" u="sng" dirty="0" smtClean="0"/>
              <a:t>Sekretær</a:t>
            </a:r>
            <a:r>
              <a:rPr lang="nb-NO" sz="2000" b="1" dirty="0"/>
              <a:t>:</a:t>
            </a:r>
            <a:endParaRPr lang="nb-NO" sz="20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nb-NO" sz="8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Kommer </a:t>
            </a:r>
            <a:r>
              <a:rPr lang="nb-NO" sz="2000" dirty="0"/>
              <a:t>inn med glass – det </a:t>
            </a:r>
            <a:r>
              <a:rPr lang="nb-NO" sz="2000" dirty="0" smtClean="0"/>
              <a:t>skåles</a:t>
            </a:r>
            <a:endParaRPr lang="nb-NO" sz="2000" dirty="0"/>
          </a:p>
          <a:p>
            <a:endParaRPr lang="nb-NO" sz="800" dirty="0"/>
          </a:p>
          <a:p>
            <a:r>
              <a:rPr lang="nb-NO" sz="2000" b="1" u="sng" dirty="0"/>
              <a:t>President</a:t>
            </a:r>
            <a:r>
              <a:rPr lang="nb-NO" sz="2000" b="1" dirty="0"/>
              <a:t>:</a:t>
            </a:r>
            <a:endParaRPr lang="nb-NO" sz="2000" dirty="0"/>
          </a:p>
          <a:p>
            <a:pPr lvl="0"/>
            <a:endParaRPr lang="nb-NO" sz="8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Ber </a:t>
            </a:r>
            <a:r>
              <a:rPr lang="nb-NO" sz="2000" dirty="0"/>
              <a:t>de nye medlemmene ta sin plass i </a:t>
            </a:r>
            <a:r>
              <a:rPr lang="nb-NO" sz="2000" dirty="0" smtClean="0"/>
              <a:t>forsamlingen</a:t>
            </a:r>
            <a:endParaRPr lang="nb-NO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b-NO" sz="2000" dirty="0"/>
              <a:t>Redegjør kort for skikken i Svelvik RK med akevitt-skål </a:t>
            </a:r>
            <a:r>
              <a:rPr lang="nb-NO" sz="2000" dirty="0" err="1"/>
              <a:t>ifm</a:t>
            </a:r>
            <a:r>
              <a:rPr lang="nb-NO" sz="2000" dirty="0"/>
              <a:t>. </a:t>
            </a:r>
            <a:r>
              <a:rPr lang="nb-NO" sz="2000" dirty="0" smtClean="0"/>
              <a:t>opptaksseremonien</a:t>
            </a:r>
            <a:endParaRPr lang="nb-NO" sz="20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9364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F5C0-4AAF-4AB5-91E7-F8F38F2BA345}" type="datetime1">
              <a:rPr lang="nb-NO" smtClean="0"/>
              <a:t>06.09.2016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SVELVIK ROTARYKLUBB/SVENN ODDLI</a:t>
            </a:r>
            <a:endParaRPr lang="nb-NO"/>
          </a:p>
        </p:txBody>
      </p:sp>
      <p:sp>
        <p:nvSpPr>
          <p:cNvPr id="4" name="Rektangel 3"/>
          <p:cNvSpPr/>
          <p:nvPr/>
        </p:nvSpPr>
        <p:spPr>
          <a:xfrm>
            <a:off x="146190" y="0"/>
            <a:ext cx="41272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b-NO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FADDEROPPFØLGING</a:t>
            </a:r>
            <a:endParaRPr lang="nb-NO" sz="3200" dirty="0"/>
          </a:p>
        </p:txBody>
      </p:sp>
      <p:sp>
        <p:nvSpPr>
          <p:cNvPr id="5" name="TekstSylinder 4"/>
          <p:cNvSpPr txBox="1"/>
          <p:nvPr/>
        </p:nvSpPr>
        <p:spPr>
          <a:xfrm>
            <a:off x="146190" y="808295"/>
            <a:ext cx="1204581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nb-NO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 SAMMEN MED/SITT SAMMEN MED «DITT» NYE MEDLEM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b-NO" sz="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b-NO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 OPPFØLGING/SKAL FØLE SEG ØNSKET OG VELKOMMEN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b-NO" sz="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b-NO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INVOLVERES I KOMITEARBEID OG KLUBBAKTIVITETER, MEN GIS TID TIL Å BLI «VARM I TRØYA» FØR STØRRE ANSVARSVERV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b-NO" sz="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b-NO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OM TILBAKEMELDINGER FRA NYE MEDLEMMER OM HVA SOM OPPLEVES BRA/MINDRE BRA MHT. KLUBBENS DRIFT OG AKTIVITETER, OG VÆR LYDHØR OG ÅPEN FOR KONSTRUKTIVE INNSPILL – «SETT UTENFRA»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b-NO" sz="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b-NO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OPPFORDRE TIL Å FORESLÅ VENNER OG KONTAKTPERSONER FRA EGET MILJØ SOM NYE MEDLEMMER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b-NO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b-NO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085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F5C0-4AAF-4AB5-91E7-F8F38F2BA345}" type="datetime1">
              <a:rPr lang="nb-NO" smtClean="0"/>
              <a:t>06.09.2016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SVELVIK ROTARYKLUBB/SVENN ODDLI</a:t>
            </a:r>
            <a:endParaRPr lang="nb-NO"/>
          </a:p>
        </p:txBody>
      </p:sp>
      <p:sp>
        <p:nvSpPr>
          <p:cNvPr id="4" name="Rektangel 3"/>
          <p:cNvSpPr/>
          <p:nvPr/>
        </p:nvSpPr>
        <p:spPr>
          <a:xfrm>
            <a:off x="1" y="10160"/>
            <a:ext cx="84634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b-NO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ATTRAKTIVT KLUBBMILJØ OG MØTEPROGRAM</a:t>
            </a:r>
            <a:endParaRPr lang="nb-NO" sz="3200" dirty="0"/>
          </a:p>
        </p:txBody>
      </p:sp>
      <p:sp>
        <p:nvSpPr>
          <p:cNvPr id="5" name="TekstSylinder 4"/>
          <p:cNvSpPr txBox="1"/>
          <p:nvPr/>
        </p:nvSpPr>
        <p:spPr>
          <a:xfrm>
            <a:off x="1" y="594935"/>
            <a:ext cx="12192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nb-NO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FOKUSER PÅ TILRETTELEGGING FOR EN VENNLIG OG KAMERATSLIG ATMOSFÆRE I KLUBBEN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b-NO" sz="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b-NO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 «HORISONTUTVIDELSE</a:t>
            </a:r>
            <a:r>
              <a:rPr lang="nb-NO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I FORM AV FOREDRAG PÅ DE FLESTE KLUBBKVELDER, MED EKSTERNE ELLER EGNE </a:t>
            </a:r>
            <a:r>
              <a:rPr lang="nb-NO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FOREDRAGSHOLDERE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b-NO" sz="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b-NO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GJERNE OGSÅ KORTERE INNSLAG – OG MEDLEMMERS «3-MINUTT» </a:t>
            </a:r>
            <a:endParaRPr lang="nb-NO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b-NO" sz="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b-NO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SØK Å FINNE SAMMENSVEISENDE AKTIVITETER DER DE FLESTE KAN DELTA PÅ SITT NIVÅ –  MHT. ALDER, HELSE OG FYSIKK</a:t>
            </a:r>
          </a:p>
          <a:p>
            <a:endParaRPr lang="nb-NO" sz="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b-NO" sz="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b-NO" sz="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</a:t>
            </a:r>
            <a:r>
              <a:rPr lang="nb-NO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VÅR KLUBB HAR VEDHOGST – DER NOEN KAPPER, ANDRE KLØYVER,</a:t>
            </a:r>
          </a:p>
          <a:p>
            <a:r>
              <a:rPr lang="nb-NO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b-NO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NOEN PUTTER I SEKKER, ANDRE HENTER PIZZA OG MINERALVANN,</a:t>
            </a:r>
          </a:p>
          <a:p>
            <a:r>
              <a:rPr lang="nb-NO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b-NO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MENS NOEN BARE ER PRISVERDIG TILSTEDE OG UTFYLLER DET</a:t>
            </a:r>
          </a:p>
          <a:p>
            <a:r>
              <a:rPr lang="nb-NO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b-NO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SOSIALE SAMVÆRET.           </a:t>
            </a:r>
            <a:r>
              <a:rPr lang="nb-NO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SKAPE ANLEDNING OG PLASS FOR ALLE!</a:t>
            </a:r>
          </a:p>
        </p:txBody>
      </p:sp>
    </p:spTree>
    <p:extLst>
      <p:ext uri="{BB962C8B-B14F-4D97-AF65-F5344CB8AC3E}">
        <p14:creationId xmlns:p14="http://schemas.microsoft.com/office/powerpoint/2010/main" val="345417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F5C0-4AAF-4AB5-91E7-F8F38F2BA345}" type="datetime1">
              <a:rPr lang="nb-NO" smtClean="0"/>
              <a:t>06.09.2016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SVELVIK ROTARYKLUBB/SVENN ODDLI</a:t>
            </a:r>
            <a:endParaRPr lang="nb-NO"/>
          </a:p>
        </p:txBody>
      </p:sp>
      <p:sp>
        <p:nvSpPr>
          <p:cNvPr id="5" name="TekstSylinder 4"/>
          <p:cNvSpPr txBox="1"/>
          <p:nvPr/>
        </p:nvSpPr>
        <p:spPr>
          <a:xfrm>
            <a:off x="106697" y="0"/>
            <a:ext cx="12085303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nb-NO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SØK SOSIALE AKTIVITETER DE FLESTE KAN DELTA PÅ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b-NO" sz="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b-NO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JULEMØTE MED JULEBORD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b-NO" sz="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b-NO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TORSKEAFTEN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b-NO" sz="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b-NO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PIKNIK SOMMERMØTE (MED GRILLING PÅ BATTERIØYA)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b-NO" sz="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b-NO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HJEMME-/HAGEMØTE HOS PRESIDENTEN PÅ FØRSTE MØTET I JULI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b-NO" sz="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b-NO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TEATERAFTEN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b-NO" sz="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b-NO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BEDRIFTSBESØK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b-NO" sz="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b-NO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FELLESTURER FOR Å DELTA I KLUBBENS ENGASJEMENT (I LITAUEN)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b-NO" sz="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b-NO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ÅPNE FORDRAGSAFTENER, MED ANNONSERING/PROFILERING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b-NO" sz="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b-NO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ENGASJEMENT OG STØTTE TIL PROSJEKTER I NÆRMILJØET, MED BEHØRIG PRESSEDEKNING/PROFILERING FOR POSITIVT OMDØMME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b-NO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b-NO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b-NO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275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F5C0-4AAF-4AB5-91E7-F8F38F2BA345}" type="datetime1">
              <a:rPr lang="nb-NO" smtClean="0"/>
              <a:t>06.09.2016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SVELVIK ROTARYKLUBB/SVENN ODDLI</a:t>
            </a:r>
            <a:endParaRPr lang="nb-NO"/>
          </a:p>
        </p:txBody>
      </p:sp>
      <p:sp>
        <p:nvSpPr>
          <p:cNvPr id="4" name="TekstSylinder 3"/>
          <p:cNvSpPr txBox="1"/>
          <p:nvPr/>
        </p:nvSpPr>
        <p:spPr>
          <a:xfrm>
            <a:off x="0" y="108486"/>
            <a:ext cx="12192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nb-NO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FORSØK Å TA OPP FLERE NYE MEDLEMMER SAMTIDIG – FLERE I SAMME BÅT – GJENSIDIG STØTTE OG INSPIRASJON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b-NO" sz="8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b-NO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FORDEL OM FLERE FRA SAMME MILJØ/BEKJENTSKAPSKRETS TAS OPP SAMTIDIG – NY FELLESINTERESSE STYRKER MOTIVASJONEN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b-NO" sz="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b-NO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ALLEREDE MANGE JENTER I KLUBBEN – GIR FLERE JENTER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b-NO" sz="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b-NO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BRUK VEL SÅ MYE ENERGI PÅ Å BEHOLDE GAMLE MEDLEMMER SOM PÅ Å REKRUTTERE NYE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b-NO" sz="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b-NO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VÆR ROMSLIG MHT. HÅNDTERING AV MØTEPLIKT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b-NO" sz="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b-NO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VÆR RAUS MED Å INNVILGE PERMISJONER/MØTEFRITAK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b-NO" sz="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b-NO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 NOEN MELDER SEG UT – SØRG FOR Å FÅ FYLDIGE BEGRUNNELSER TIL HJELP FOR EVT. Å KORRIGERE KLUBBDRIFTEN</a:t>
            </a:r>
            <a:endParaRPr lang="nb-NO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316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F5C0-4AAF-4AB5-91E7-F8F38F2BA345}" type="datetime1">
              <a:rPr lang="nb-NO" smtClean="0"/>
              <a:t>06.09.2016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SVELVIK ROTARYKLUBB/SVENN ODDLI</a:t>
            </a:r>
            <a:endParaRPr lang="nb-NO"/>
          </a:p>
        </p:txBody>
      </p:sp>
      <p:sp>
        <p:nvSpPr>
          <p:cNvPr id="4" name="TekstSylinder 3"/>
          <p:cNvSpPr txBox="1"/>
          <p:nvPr/>
        </p:nvSpPr>
        <p:spPr>
          <a:xfrm>
            <a:off x="157480" y="0"/>
            <a:ext cx="1203452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nb-NO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 FINNES INGEN ABSOLUTT FASIT PÅ GOD KLUBBDRIFT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b-NO" sz="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b-NO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SØK ETTER DET SÆREGNE FOR DIN KLUBB, DINE MEDLEMMER, OG DITT MILJØ – ALLE ER ANSVARLIG FOR Å BIDRA KONSTRUKTIVT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b-NO" sz="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b-NO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ROTARY KLUBBHÅNDBOK GIR I HOVEDSAK </a:t>
            </a:r>
            <a:r>
              <a:rPr lang="nb-NO" sz="32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RETNINGSLINJER</a:t>
            </a:r>
            <a:r>
              <a:rPr lang="nb-NO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DRIFTEN PÅ KLUBBNIVÅ – KLUBBENE HAR VIDE FULLMAKTER TIL Å VELGE SIN FORM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b-NO" sz="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b-NO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FINN PROSJEKTER SOM GIR KLUBBMEDLEMMENE ENGASJEMENT OG EIERFORHOLD, PROSJEKTER LOKALT OG INTERNASJONALT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b-NO" sz="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b-NO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REDUSER NIVÅET PÅ «PENGETIGGING» TIL ULIKE FORMÅL – ARRANGER HELLER EN INNTEKTSGIVENDE (LETT) DUGNAD, UTLODNING, VINLOTTERI, ELLER LIGNENDE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b-NO" sz="8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b-NO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SØRG FOR HYPPIGE TILBAKEMELDINGER OG OPPDATERINGER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b-NO" sz="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8907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F5C0-4AAF-4AB5-91E7-F8F38F2BA345}" type="datetime1">
              <a:rPr lang="nb-NO" smtClean="0"/>
              <a:t>06.09.2016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SVELVIK ROTARYKLUBB/SVENN ODDLI</a:t>
            </a:r>
            <a:endParaRPr lang="nb-NO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" y="0"/>
            <a:ext cx="6547567" cy="4351655"/>
          </a:xfrm>
          <a:prstGeom prst="rect">
            <a:avLst/>
          </a:prstGeom>
        </p:spPr>
      </p:pic>
      <p:sp>
        <p:nvSpPr>
          <p:cNvPr id="5" name="TekstSylinder 4"/>
          <p:cNvSpPr txBox="1"/>
          <p:nvPr/>
        </p:nvSpPr>
        <p:spPr>
          <a:xfrm>
            <a:off x="1870200" y="1527740"/>
            <a:ext cx="2823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VELKOMMEN TIL ROTARYMØTE</a:t>
            </a:r>
            <a:endParaRPr lang="nb-NO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459" y="419743"/>
            <a:ext cx="7509101" cy="4690110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>
            <a:off x="8226" y="4351655"/>
            <a:ext cx="6189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SKAL VI BARE LA DET SKURE OG GÅ SOM FØR – </a:t>
            </a:r>
            <a:endParaRPr lang="nb-NO" sz="2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2844800" y="5248353"/>
            <a:ext cx="934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b-NO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ELLER SKAL VI TA GREP OG GJØRE NOE DER VI RISIKERER PLASSPROBLEMER I LOKALENE VÅRE PÅ FRAMTIDIGE ROTARYMØTER?</a:t>
            </a:r>
            <a:endParaRPr lang="nb-NO" sz="2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5415180" y="4071327"/>
            <a:ext cx="6026054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nb-NO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 TAR SIKTE PÅ AT DETTE BLIR ET TYPISK FRAMMØTE PÅ ROTARYMØTENE VÅRE I 2016!  </a:t>
            </a:r>
            <a:endParaRPr lang="nb-NO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kstSylinder 9"/>
          <p:cNvSpPr txBox="1"/>
          <p:nvPr/>
        </p:nvSpPr>
        <p:spPr>
          <a:xfrm>
            <a:off x="8226" y="4793346"/>
            <a:ext cx="6463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 HÅPE DET ORDNER SEG SELV ETTER HVERT?</a:t>
            </a:r>
          </a:p>
        </p:txBody>
      </p:sp>
    </p:spTree>
    <p:extLst>
      <p:ext uri="{BB962C8B-B14F-4D97-AF65-F5344CB8AC3E}">
        <p14:creationId xmlns:p14="http://schemas.microsoft.com/office/powerpoint/2010/main" val="100006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F5C0-4AAF-4AB5-91E7-F8F38F2BA345}" type="datetime1">
              <a:rPr lang="nb-NO" smtClean="0"/>
              <a:t>06.09.2016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SVELVIK ROTARYKLUBB/SVENN ODDLI</a:t>
            </a:r>
            <a:endParaRPr lang="nb-NO"/>
          </a:p>
        </p:txBody>
      </p:sp>
      <p:sp>
        <p:nvSpPr>
          <p:cNvPr id="4" name="TekstSylinder 3"/>
          <p:cNvSpPr txBox="1"/>
          <p:nvPr/>
        </p:nvSpPr>
        <p:spPr>
          <a:xfrm>
            <a:off x="375920" y="385485"/>
            <a:ext cx="1167384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KLUBBEN HAR LYKKES DERSOM DRIFTSFORMEN OG MØTEPROGRAMMET ER SÅ BRA AT MEDLEMMENE</a:t>
            </a:r>
          </a:p>
          <a:p>
            <a:r>
              <a:rPr lang="nb-NO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(NESTEN ALLTID) HAR MER LYST TIL Å GÅ PÅ ROTARYMØTE</a:t>
            </a:r>
          </a:p>
          <a:p>
            <a:r>
              <a:rPr lang="nb-NO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ENN PÅ ANDRE ARRANGEMENT!</a:t>
            </a:r>
          </a:p>
          <a:p>
            <a:endParaRPr lang="nb-NO" sz="8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nb-NO" sz="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b-NO" sz="3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 ATTRAKTIVT MØTEPROGRAM ER NØKKELEN TIL SUKSESS!</a:t>
            </a:r>
          </a:p>
          <a:p>
            <a:endParaRPr lang="nb-NO" sz="8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nb-NO" sz="8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nb-NO" sz="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nb-NO" sz="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b-NO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TIL ROTARY GENERELT – OG TIL KLUBBENE VÅRE SPESIELT:</a:t>
            </a:r>
          </a:p>
          <a:p>
            <a:endParaRPr lang="nb-NO" sz="8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nb-NO" sz="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b-NO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nb-NO" sz="5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LYKKE TIL – DET ER OPP TIL OSS SELV!</a:t>
            </a:r>
          </a:p>
          <a:p>
            <a:endParaRPr lang="nb-NO" sz="8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nb-NO" sz="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b-NO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TAKK FOR OPPMERKSOMHETEN!</a:t>
            </a:r>
            <a:endParaRPr lang="nb-NO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852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F5C0-4AAF-4AB5-91E7-F8F38F2BA345}" type="datetime1">
              <a:rPr lang="nb-NO" smtClean="0"/>
              <a:t>06.09.2016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SVELVIK ROTARYKLUBB/SVENN ODDLI</a:t>
            </a:r>
            <a:endParaRPr lang="nb-NO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40" y="0"/>
            <a:ext cx="10234720" cy="6392505"/>
          </a:xfrm>
          <a:prstGeom prst="rect">
            <a:avLst/>
          </a:prstGeom>
        </p:spPr>
      </p:pic>
      <p:sp>
        <p:nvSpPr>
          <p:cNvPr id="5" name="TekstSylinder 4"/>
          <p:cNvSpPr txBox="1"/>
          <p:nvPr/>
        </p:nvSpPr>
        <p:spPr>
          <a:xfrm>
            <a:off x="1363749" y="5212080"/>
            <a:ext cx="9314411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nb-NO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TYPISK FRAMMØTE PÅ ROTARYMØTENE VÅRE I 2016?  </a:t>
            </a:r>
            <a:endParaRPr lang="nb-NO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843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1788160" y="274320"/>
            <a:ext cx="100380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SVELVIK ROTARYKLUBB</a:t>
            </a:r>
          </a:p>
          <a:p>
            <a:r>
              <a:rPr lang="nb-NO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MEDLEMSVERVING</a:t>
            </a:r>
          </a:p>
          <a:p>
            <a:endParaRPr lang="nb-NO" sz="8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nb-NO" sz="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nb-NO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nb-NO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FORSLAG PÅ </a:t>
            </a:r>
            <a:r>
              <a:rPr lang="nb-NO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KANDIDATER – </a:t>
            </a:r>
            <a:r>
              <a:rPr lang="nb-NO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BRAINSTORMING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nb-NO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MEDLEMSSKAPSKOMITEEN – SELEKSJON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nb-NO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PRESIDENT/STYRE - SELEKSJON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nb-NO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nb-NO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KANDIDATLISTE PÅ </a:t>
            </a:r>
            <a:r>
              <a:rPr lang="nb-NO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HØRING – SELEKSJON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nb-NO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INVITASJONER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nb-NO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FADDEROPPFØLGING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nb-NO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OPPTAK AV NYE MEDLEMMER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nb-NO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b-NO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FADDEROPPFØLGING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nb-NO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b-NO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ATTRAKTIVT KLUBBMILJØ OG MØTEPROGRAM</a:t>
            </a:r>
            <a:endParaRPr lang="nb-NO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5458-4DD9-41C7-8043-A194BD2632E0}" type="datetime1">
              <a:rPr lang="nb-NO" smtClean="0"/>
              <a:t>06.09.2016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SVELVIK ROTARYKLUBB/SVENN ODDLI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833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F5C0-4AAF-4AB5-91E7-F8F38F2BA345}" type="datetime1">
              <a:rPr lang="nb-NO" smtClean="0"/>
              <a:t>06.09.2016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SVELVIK ROTARYKLUBB/SVENN ODDLI</a:t>
            </a:r>
            <a:endParaRPr lang="nb-NO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35" y="31934"/>
            <a:ext cx="11327130" cy="6369287"/>
          </a:xfrm>
          <a:prstGeom prst="rect">
            <a:avLst/>
          </a:prstGeom>
          <a:ln w="28575"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5" name="TekstSylinder 4"/>
          <p:cNvSpPr txBox="1"/>
          <p:nvPr/>
        </p:nvSpPr>
        <p:spPr>
          <a:xfrm>
            <a:off x="5924550" y="1742679"/>
            <a:ext cx="3464560" cy="156966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>
                <a:lumMod val="50000"/>
                <a:lumOff val="50000"/>
              </a:schemeClr>
            </a:solidFill>
            <a:bevel/>
          </a:ln>
          <a:effectLst>
            <a:softEdge rad="31750"/>
          </a:effectLst>
        </p:spPr>
        <p:txBody>
          <a:bodyPr wrap="square" rtlCol="0">
            <a:spAutoFit/>
          </a:bodyPr>
          <a:lstStyle/>
          <a:p>
            <a:r>
              <a:rPr lang="nb-NO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VERV DEG SOM MEDLEM I ROTARY</a:t>
            </a:r>
          </a:p>
          <a:p>
            <a:endParaRPr lang="nb-NO" sz="32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Pil høyre 7"/>
          <p:cNvSpPr/>
          <p:nvPr/>
        </p:nvSpPr>
        <p:spPr>
          <a:xfrm>
            <a:off x="6681470" y="2789858"/>
            <a:ext cx="1950720" cy="426720"/>
          </a:xfrm>
          <a:prstGeom prst="rightArrow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143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01600" y="196612"/>
            <a:ext cx="84955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nb-NO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FORSLAG PÅ KANDIDATER – BRAINSTORMING </a:t>
            </a:r>
          </a:p>
        </p:txBody>
      </p:sp>
      <p:sp>
        <p:nvSpPr>
          <p:cNvPr id="3" name="TekstSylinder 2"/>
          <p:cNvSpPr txBox="1"/>
          <p:nvPr/>
        </p:nvSpPr>
        <p:spPr>
          <a:xfrm>
            <a:off x="101600" y="884932"/>
            <a:ext cx="120904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nb-NO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SAMTLIGE KOMITEER PRESENTERER FORSLAG PÅ «</a:t>
            </a:r>
            <a:r>
              <a:rPr lang="nb-NO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nb-NO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ANTALL KANDIDATER SOM NYE MEDLEMMER, ETTER DRØFTING PÅ PEISMØTE, F.EKS.</a:t>
            </a:r>
          </a:p>
          <a:p>
            <a:endParaRPr lang="nb-NO" sz="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b-NO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PÅ ET KLUBBMØTE SETTER KLUBBENS MEDLEMMER SEG I GRUPPER BESTÅENDE AV 5-6 PERSONER, OG DISKUTERER SEG FRAM TIL FORSLAG PÅ «</a:t>
            </a:r>
            <a:r>
              <a:rPr lang="nb-NO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nb-NO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 ANTALL KANDIDATER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b-NO" sz="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b-NO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ROTARYKLUBBENE HAR EN ALDRENDE MEDLEMSMASSE</a:t>
            </a:r>
            <a:r>
              <a:rPr lang="nb-NO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b-NO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ER DET REALISTISK Å TRO VI KAN MASSEREKRUTTERE 30/40-ÅRINGER?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b-NO" sz="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b-NO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KANSKJE DAGENS SPREKE 60/70-ÅRINGER GÅRSDAGENS 40/50-ÅRINGER?</a:t>
            </a:r>
            <a:endParaRPr lang="nb-NO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b-NO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nb-NO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14D8-FCB9-4175-A432-4DA983CEFAAF}" type="datetime1">
              <a:rPr lang="nb-NO" smtClean="0"/>
              <a:t>06.09.2016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SVELVIK ROTARYKLUBB/SVENN ODDLI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957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473379" y="369054"/>
            <a:ext cx="78799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MEDLEMSSKAPSKOMITEEN – SELEKSJON </a:t>
            </a:r>
            <a:endParaRPr lang="nb-NO" sz="3200" dirty="0"/>
          </a:p>
        </p:txBody>
      </p:sp>
      <p:sp>
        <p:nvSpPr>
          <p:cNvPr id="4" name="Rektangel 3"/>
          <p:cNvSpPr/>
          <p:nvPr/>
        </p:nvSpPr>
        <p:spPr>
          <a:xfrm>
            <a:off x="554659" y="1148269"/>
            <a:ext cx="11495101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endParaRPr lang="nb-NO" sz="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b-NO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MEDLEMSSKAPSKOMITEEN SAMLER INN FORSLAGENE PÅ AKTUELLE KANDIDATER, OG UTARBEIDER EN LISTE SOM PRESENTERES FOR PRESIDENTEN/STYRET</a:t>
            </a:r>
          </a:p>
          <a:p>
            <a:endParaRPr lang="nb-NO" sz="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nb-NO" sz="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nb-NO" sz="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nb-NO" sz="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nb-NO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PRESIDENT/STYRE – SELEKSJON </a:t>
            </a:r>
            <a:endParaRPr lang="nb-NO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b-NO" sz="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b-NO" sz="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b-NO" sz="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b-NO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PRESIDENTEN/STYRET DRØFTER FORSLAGSLISTEN, FORETAR EVENTUELLE JUSTERINGER, OG SENDER DENNE UT PÅ HØRING BLANT MEDLEMMENE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2DB9-E8E9-4A0C-9FA9-289D01F9CA13}" type="datetime1">
              <a:rPr lang="nb-NO" smtClean="0"/>
              <a:t>06.09.2016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SVELVIK ROTARYKLUBB/SVENN ODDLI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5789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603-06AC-4DA3-BDA0-3091B563F49F}" type="datetime1">
              <a:rPr lang="nb-NO" smtClean="0"/>
              <a:t>06.09.2016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SVELVIK ROTARYKLUBB/SVENN ODDLI</a:t>
            </a:r>
            <a:endParaRPr lang="nb-NO"/>
          </a:p>
        </p:txBody>
      </p:sp>
      <p:sp>
        <p:nvSpPr>
          <p:cNvPr id="4" name="Rektangel 3"/>
          <p:cNvSpPr/>
          <p:nvPr/>
        </p:nvSpPr>
        <p:spPr>
          <a:xfrm>
            <a:off x="756920" y="84574"/>
            <a:ext cx="25519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b-NO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INVITASJON</a:t>
            </a:r>
            <a:endParaRPr lang="nb-NO" sz="3200" dirty="0"/>
          </a:p>
        </p:txBody>
      </p:sp>
      <p:sp>
        <p:nvSpPr>
          <p:cNvPr id="5" name="TekstSylinder 4"/>
          <p:cNvSpPr txBox="1"/>
          <p:nvPr/>
        </p:nvSpPr>
        <p:spPr>
          <a:xfrm>
            <a:off x="756920" y="758249"/>
            <a:ext cx="1067816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nb-NO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 SENDES UT INVITASJONSBREV SIGNERT AV KLUBBENS PRESIDENT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b-NO" sz="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b-NO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INFORMASJON </a:t>
            </a:r>
            <a:r>
              <a:rPr lang="nb-NO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 HVEM SOM HAR FORESLÅTT VEDKOMMENDE SOM MEDLEM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b-NO" sz="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b-NO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KORT REDEGJØRING OM ROTARY GENERELT, OG OM KLUBBENS MØTEAKTIVITET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b-NO" sz="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b-NO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OPPLYSES OM AT NAVNGITT PERSON VIL TA KONTAKT INNEN ET PAR UKERS TID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b-NO" sz="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b-NO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KONTAKTPERSON BØR VÆRE FORSLAGSSTILLER/FRAMTIDIG FADDER FOR VEDKOMMENDE I KLUBBEN </a:t>
            </a:r>
            <a:r>
              <a:rPr lang="nb-NO" sz="1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Invitajon</a:t>
            </a:r>
            <a:r>
              <a:rPr lang="nb-NO" sz="1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, medlem </a:t>
            </a:r>
            <a:r>
              <a:rPr lang="nb-NO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Svelvik </a:t>
            </a:r>
            <a:r>
              <a:rPr lang="nb-NO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Rotary</a:t>
            </a:r>
            <a:r>
              <a:rPr lang="nb-NO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kl</a:t>
            </a:r>
            <a:r>
              <a:rPr lang="nb-NO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ubb.docx</a:t>
            </a:r>
            <a:endParaRPr lang="nb-NO" sz="1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b-NO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b-NO" sz="1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</a:t>
            </a:r>
            <a:r>
              <a:rPr lang="nb-NO" sz="1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file"/>
              </a:rPr>
              <a:t>Medlemsinvitasjon, tidligere medlemmer.docx</a:t>
            </a:r>
            <a:endParaRPr lang="nb-NO" sz="1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729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03EB3-B8ED-4D5D-A9F8-467CD578ADAB}" type="datetime1">
              <a:rPr lang="nb-NO" smtClean="0"/>
              <a:t>06.09.2016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SVELVIK ROTARYKLUBB/SVENN ODDLI</a:t>
            </a:r>
            <a:endParaRPr lang="nb-NO"/>
          </a:p>
        </p:txBody>
      </p:sp>
      <p:sp>
        <p:nvSpPr>
          <p:cNvPr id="4" name="Rektangel 3"/>
          <p:cNvSpPr/>
          <p:nvPr/>
        </p:nvSpPr>
        <p:spPr>
          <a:xfrm>
            <a:off x="838200" y="165854"/>
            <a:ext cx="41272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b-NO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FADDEROPPFØLGING</a:t>
            </a:r>
            <a:endParaRPr lang="nb-NO" sz="3200" dirty="0"/>
          </a:p>
        </p:txBody>
      </p:sp>
      <p:sp>
        <p:nvSpPr>
          <p:cNvPr id="5" name="TekstSylinder 4"/>
          <p:cNvSpPr txBox="1"/>
          <p:nvPr/>
        </p:nvSpPr>
        <p:spPr>
          <a:xfrm>
            <a:off x="838200" y="860444"/>
            <a:ext cx="110236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nb-NO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FADDER SKAL AKTIVT FØLGE OPP SIN MEDLEMSKANDIDAT, FRA VEDKOMMENDE TAKKER JA TIL Å KOMME PÅ MØTER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b-NO" sz="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b-NO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VÆRE FORKLARENDE STØTTEPERSON PÅ MØTER, OG SØRGE FOR AT VEDKOMMENDE BLIR INTRODUSERT TIL DE ANDRE MEDLEMMENE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b-NO" sz="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b-NO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 ET HOVEDANSVAR FOR AT VEDKOMMENDE FØLER SEG VELKOMMEN OG VIL FINNE SEG TIL RETTE I KLUBBEN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b-NO" sz="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b-NO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BIDRA AKTIVT TIL AT DET NYE MEDLEMMET TILEGNER SEG MOTIVERENDE KUNNSKAP SOM KAN DANNE BASIS FOR ET «EIERSKAP» TIL ROTARY </a:t>
            </a:r>
            <a:endParaRPr lang="nb-NO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266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F5C0-4AAF-4AB5-91E7-F8F38F2BA345}" type="datetime1">
              <a:rPr lang="nb-NO" smtClean="0"/>
              <a:t>06.09.2016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SVELVIK ROTARYKLUBB/SVENN ODDLI</a:t>
            </a:r>
            <a:endParaRPr lang="nb-NO"/>
          </a:p>
        </p:txBody>
      </p:sp>
      <p:sp>
        <p:nvSpPr>
          <p:cNvPr id="5" name="TekstSylinder 4"/>
          <p:cNvSpPr txBox="1"/>
          <p:nvPr/>
        </p:nvSpPr>
        <p:spPr>
          <a:xfrm>
            <a:off x="91440" y="0"/>
            <a:ext cx="1202944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SVELVIK </a:t>
            </a:r>
            <a:r>
              <a:rPr lang="nb-NO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ROTARYKLUBB                          </a:t>
            </a:r>
            <a:r>
              <a:rPr lang="nb-NO" sz="2000" b="1" dirty="0" smtClean="0"/>
              <a:t>(</a:t>
            </a:r>
            <a:r>
              <a:rPr lang="nb-NO" sz="2000" b="1" u="sng" dirty="0" smtClean="0"/>
              <a:t>Forslag</a:t>
            </a:r>
            <a:r>
              <a:rPr lang="nb-NO" sz="2000" b="1" dirty="0" smtClean="0"/>
              <a:t> til prosedyre ved </a:t>
            </a:r>
            <a:r>
              <a:rPr lang="nb-NO" sz="2000" b="1" dirty="0" err="1" smtClean="0"/>
              <a:t>medlemsoptak</a:t>
            </a:r>
            <a:r>
              <a:rPr lang="nb-NO" sz="2000" b="1" dirty="0" smtClean="0"/>
              <a:t>)</a:t>
            </a:r>
            <a:endParaRPr lang="nb-NO" sz="2000" dirty="0"/>
          </a:p>
          <a:p>
            <a:endParaRPr lang="nb-NO" sz="800" b="1" u="sng" dirty="0"/>
          </a:p>
          <a:p>
            <a:r>
              <a:rPr lang="nb-NO" sz="2800" b="1" u="sng" dirty="0" smtClean="0">
                <a:solidFill>
                  <a:srgbClr val="C00000"/>
                </a:solidFill>
              </a:rPr>
              <a:t>Medlemsopptak</a:t>
            </a:r>
            <a:endParaRPr lang="nb-NO" sz="2800" b="1" dirty="0">
              <a:solidFill>
                <a:srgbClr val="C00000"/>
              </a:solidFill>
            </a:endParaRPr>
          </a:p>
          <a:p>
            <a:endParaRPr lang="nb-NO" sz="800" b="1" dirty="0"/>
          </a:p>
          <a:p>
            <a:r>
              <a:rPr lang="nb-NO" sz="2000" b="1" u="sng" dirty="0" smtClean="0"/>
              <a:t>President</a:t>
            </a:r>
            <a:r>
              <a:rPr lang="nb-NO" sz="2000" b="1" dirty="0" smtClean="0"/>
              <a:t>:</a:t>
            </a:r>
            <a:endParaRPr lang="nb-NO" sz="2000" u="sng" dirty="0"/>
          </a:p>
          <a:p>
            <a:pPr lvl="0"/>
            <a:endParaRPr lang="nb-NO" sz="8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Det </a:t>
            </a:r>
            <a:r>
              <a:rPr lang="nb-NO" sz="2000" dirty="0"/>
              <a:t>er med stor glede vi i kveld kan foreta det formelle opptak av </a:t>
            </a:r>
            <a:r>
              <a:rPr lang="nb-NO" sz="2000" b="1" dirty="0" smtClean="0"/>
              <a:t>xxx</a:t>
            </a:r>
            <a:r>
              <a:rPr lang="nb-NO" sz="2000" dirty="0" smtClean="0"/>
              <a:t> </a:t>
            </a:r>
            <a:r>
              <a:rPr lang="nb-NO" sz="2000" dirty="0"/>
              <a:t>nye medlemmer i Svelvik </a:t>
            </a:r>
            <a:r>
              <a:rPr lang="nb-NO" sz="2000" dirty="0" err="1"/>
              <a:t>Rotary</a:t>
            </a:r>
            <a:r>
              <a:rPr lang="nb-NO" sz="2000" dirty="0"/>
              <a:t> Klubb, og ønske </a:t>
            </a:r>
            <a:r>
              <a:rPr lang="nb-NO" sz="2000" b="1" dirty="0" err="1" smtClean="0"/>
              <a:t>Xxxxx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Xxxxxx</a:t>
            </a:r>
            <a:r>
              <a:rPr lang="nb-NO" sz="2000" b="1" dirty="0" smtClean="0"/>
              <a:t>, </a:t>
            </a:r>
            <a:r>
              <a:rPr lang="nb-NO" sz="2000" b="1" dirty="0" err="1" smtClean="0"/>
              <a:t>Yyyy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Yyyy-Yyyyyyyy</a:t>
            </a:r>
            <a:r>
              <a:rPr lang="nb-NO" sz="2000" b="1" dirty="0" smtClean="0"/>
              <a:t> og </a:t>
            </a:r>
            <a:r>
              <a:rPr lang="nb-NO" sz="2000" b="1" dirty="0" err="1" smtClean="0"/>
              <a:t>Zzzzz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Zzzzz</a:t>
            </a:r>
            <a:r>
              <a:rPr lang="nb-NO" sz="2000" dirty="0" smtClean="0"/>
              <a:t> </a:t>
            </a:r>
            <a:r>
              <a:rPr lang="nb-NO" sz="2000" dirty="0"/>
              <a:t>velkommen inn i klubben </a:t>
            </a:r>
            <a:r>
              <a:rPr lang="nb-NO" sz="2000" dirty="0" smtClean="0"/>
              <a:t>vår</a:t>
            </a:r>
            <a:endParaRPr lang="nb-NO" sz="800" dirty="0"/>
          </a:p>
          <a:p>
            <a:pPr lvl="0"/>
            <a:endParaRPr lang="nb-NO" sz="8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b-NO" sz="2000" b="1" dirty="0"/>
              <a:t>Man melder seg ikke inn i en Rotaryklubb, man blir invitert til å bli </a:t>
            </a:r>
            <a:r>
              <a:rPr lang="nb-NO" sz="2000" b="1" dirty="0" smtClean="0"/>
              <a:t>medlem</a:t>
            </a:r>
            <a:endParaRPr lang="nb-NO" sz="800" b="1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nb-NO" sz="800" b="1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b-NO" sz="2000" b="1" dirty="0" err="1" smtClean="0"/>
              <a:t>Rotary</a:t>
            </a:r>
            <a:r>
              <a:rPr lang="nb-NO" sz="2000" b="1" dirty="0" smtClean="0"/>
              <a:t> </a:t>
            </a:r>
            <a:r>
              <a:rPr lang="nb-NO" sz="2000" b="1" dirty="0"/>
              <a:t>søker å knytte til seg personer som, foruten å fylle de formelle betingelser for medlemskap, vil identifisere seg med </a:t>
            </a:r>
            <a:r>
              <a:rPr lang="nb-NO" sz="2000" b="1" dirty="0" err="1"/>
              <a:t>Rotarys</a:t>
            </a:r>
            <a:r>
              <a:rPr lang="nb-NO" sz="2000" b="1" dirty="0"/>
              <a:t> ide og bidra til </a:t>
            </a:r>
            <a:r>
              <a:rPr lang="nb-NO" sz="2000" b="1" dirty="0" err="1"/>
              <a:t>Rotarys</a:t>
            </a:r>
            <a:r>
              <a:rPr lang="nb-NO" sz="2000" b="1" dirty="0"/>
              <a:t> formål, som lyder:</a:t>
            </a:r>
            <a:endParaRPr lang="nb-NO" sz="2000" dirty="0"/>
          </a:p>
          <a:p>
            <a:r>
              <a:rPr lang="nb-NO" sz="2000" dirty="0"/>
              <a:t> </a:t>
            </a:r>
          </a:p>
          <a:p>
            <a:pPr marL="457200" lvl="0" indent="-457200">
              <a:buFont typeface="+mj-lt"/>
              <a:buAutoNum type="arabicPeriod"/>
            </a:pPr>
            <a:r>
              <a:rPr lang="nb-NO" sz="2000" b="1" dirty="0"/>
              <a:t>Å utvikle vennskap som grunnlag for å gagne andre</a:t>
            </a:r>
            <a:endParaRPr lang="nb-NO" sz="2000" dirty="0"/>
          </a:p>
          <a:p>
            <a:pPr marL="457200" indent="-457200">
              <a:buFont typeface="+mj-lt"/>
              <a:buAutoNum type="arabicPeriod"/>
            </a:pPr>
            <a:endParaRPr lang="nb-NO" sz="2000" dirty="0"/>
          </a:p>
          <a:p>
            <a:pPr marL="457200" lvl="0" indent="-457200">
              <a:buFont typeface="+mj-lt"/>
              <a:buAutoNum type="arabicPeriod"/>
            </a:pPr>
            <a:r>
              <a:rPr lang="nb-NO" sz="2000" b="1" dirty="0"/>
              <a:t>Å stille høye etiske krav i vårt yrkesliv, vise respekt for alt nyttig arbeid og bruke hver enkelt rotarianers yrke som mulighet til å gagne samfunnet</a:t>
            </a:r>
            <a:endParaRPr lang="nb-NO" sz="2000" dirty="0"/>
          </a:p>
          <a:p>
            <a:pPr marL="457200" indent="-457200">
              <a:buFont typeface="+mj-lt"/>
              <a:buAutoNum type="arabicPeriod"/>
            </a:pPr>
            <a:endParaRPr lang="nb-NO" sz="2000" dirty="0"/>
          </a:p>
          <a:p>
            <a:pPr marL="457200" lvl="0" indent="-457200">
              <a:buFont typeface="+mj-lt"/>
              <a:buAutoNum type="arabicPeriod"/>
            </a:pPr>
            <a:r>
              <a:rPr lang="nb-NO" sz="2000" b="1" dirty="0"/>
              <a:t>Å gagne andre i privatliv, yrke og samfunnsliv</a:t>
            </a:r>
            <a:endParaRPr lang="nb-NO" sz="2000" dirty="0"/>
          </a:p>
          <a:p>
            <a:r>
              <a:rPr lang="nb-NO" sz="2000" b="1" dirty="0"/>
              <a:t> </a:t>
            </a:r>
            <a:endParaRPr lang="nb-NO" sz="2000" dirty="0"/>
          </a:p>
          <a:p>
            <a:pPr marL="457200" lvl="0" indent="-457200">
              <a:buAutoNum type="arabicPeriod" startAt="4"/>
            </a:pPr>
            <a:r>
              <a:rPr lang="nb-NO" sz="2000" b="1" dirty="0" smtClean="0"/>
              <a:t>Å </a:t>
            </a:r>
            <a:r>
              <a:rPr lang="nb-NO" sz="2000" b="1" dirty="0"/>
              <a:t>arbeide for internasjonal forståelse, samhold og fred gjennom et verdensomspennende fellesskap </a:t>
            </a:r>
            <a:r>
              <a:rPr lang="nb-NO" sz="2000" b="1" dirty="0" smtClean="0"/>
              <a:t>av</a:t>
            </a:r>
          </a:p>
          <a:p>
            <a:pPr lvl="0"/>
            <a:r>
              <a:rPr lang="nb-NO" sz="2000" b="1" dirty="0"/>
              <a:t> </a:t>
            </a:r>
            <a:r>
              <a:rPr lang="nb-NO" sz="2000" b="1" dirty="0" smtClean="0"/>
              <a:t>       </a:t>
            </a:r>
            <a:r>
              <a:rPr lang="nb-NO" sz="2000" b="1" dirty="0"/>
              <a:t>personer fra forskjellige yrker, forenet i idealet om å gagne andre</a:t>
            </a:r>
            <a:endParaRPr lang="nb-NO" sz="20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5001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F5C0-4AAF-4AB5-91E7-F8F38F2BA345}" type="datetime1">
              <a:rPr lang="nb-NO" smtClean="0"/>
              <a:t>06.09.2016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SVELVIK ROTARYKLUBB/SVENN ODDLI</a:t>
            </a:r>
            <a:endParaRPr lang="nb-NO"/>
          </a:p>
        </p:txBody>
      </p:sp>
      <p:sp>
        <p:nvSpPr>
          <p:cNvPr id="4" name="TekstSylinder 3"/>
          <p:cNvSpPr txBox="1"/>
          <p:nvPr/>
        </p:nvSpPr>
        <p:spPr>
          <a:xfrm>
            <a:off x="91440" y="258167"/>
            <a:ext cx="1200912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u="sng" dirty="0" smtClean="0"/>
              <a:t>Sekretær</a:t>
            </a:r>
            <a:r>
              <a:rPr lang="nb-NO" sz="2000" b="1" dirty="0"/>
              <a:t>:</a:t>
            </a:r>
            <a:endParaRPr lang="nb-NO" sz="2000" dirty="0"/>
          </a:p>
          <a:p>
            <a:pPr lvl="0"/>
            <a:endParaRPr lang="nb-NO" sz="8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Jeg </a:t>
            </a:r>
            <a:r>
              <a:rPr lang="nb-NO" sz="2000" dirty="0"/>
              <a:t>ber </a:t>
            </a:r>
            <a:r>
              <a:rPr lang="nb-NO" sz="2000" b="1" dirty="0" err="1" smtClean="0"/>
              <a:t>Xxxxx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Xxxxxx</a:t>
            </a:r>
            <a:r>
              <a:rPr lang="nb-NO" sz="2000" b="1" dirty="0" smtClean="0"/>
              <a:t>, </a:t>
            </a:r>
            <a:r>
              <a:rPr lang="nb-NO" sz="2000" b="1" dirty="0" err="1" smtClean="0"/>
              <a:t>Yyyy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Yyyy-Yyyyyyyy</a:t>
            </a:r>
            <a:r>
              <a:rPr lang="nb-NO" sz="2000" b="1" dirty="0" smtClean="0"/>
              <a:t> og </a:t>
            </a:r>
            <a:r>
              <a:rPr lang="nb-NO" sz="2000" b="1" dirty="0" err="1" smtClean="0"/>
              <a:t>Zzzzz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Zzzzz</a:t>
            </a:r>
            <a:r>
              <a:rPr lang="nb-NO" sz="2000" dirty="0" smtClean="0"/>
              <a:t>, </a:t>
            </a:r>
            <a:r>
              <a:rPr lang="nb-NO" sz="2000" dirty="0"/>
              <a:t>med faddere </a:t>
            </a:r>
            <a:r>
              <a:rPr lang="nb-NO" sz="2000" b="1" dirty="0" err="1" smtClean="0"/>
              <a:t>Xxxxx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Xxxxxxxxxxx</a:t>
            </a:r>
            <a:r>
              <a:rPr lang="nb-NO" sz="2000" b="1" dirty="0" smtClean="0"/>
              <a:t>, </a:t>
            </a:r>
            <a:r>
              <a:rPr lang="nb-NO" sz="2000" b="1" dirty="0" err="1" smtClean="0"/>
              <a:t>Yyyyy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Yyyyyyyy</a:t>
            </a:r>
            <a:r>
              <a:rPr lang="nb-NO" sz="2000" b="1" dirty="0" smtClean="0"/>
              <a:t> og </a:t>
            </a:r>
            <a:r>
              <a:rPr lang="nb-NO" sz="2000" b="1" dirty="0" err="1" smtClean="0"/>
              <a:t>Zzzz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Zzzzzzzz</a:t>
            </a:r>
            <a:r>
              <a:rPr lang="nb-NO" sz="2000" dirty="0" smtClean="0"/>
              <a:t>, om </a:t>
            </a:r>
            <a:r>
              <a:rPr lang="nb-NO" sz="2000" dirty="0"/>
              <a:t>å komme fram.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8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b-NO" sz="2000" dirty="0"/>
              <a:t>Jeg ber fadderne introdusere de nye </a:t>
            </a:r>
            <a:r>
              <a:rPr lang="nb-NO" sz="2000" dirty="0" smtClean="0"/>
              <a:t>medlemmene</a:t>
            </a:r>
            <a:endParaRPr lang="nb-NO" sz="2000" dirty="0"/>
          </a:p>
          <a:p>
            <a:endParaRPr lang="nb-NO" sz="800" b="1" u="sng" dirty="0" smtClean="0"/>
          </a:p>
          <a:p>
            <a:r>
              <a:rPr lang="nb-NO" sz="2000" b="1" u="sng" dirty="0" smtClean="0"/>
              <a:t>Faddere</a:t>
            </a:r>
            <a:r>
              <a:rPr lang="nb-NO" sz="2000" b="1" dirty="0"/>
              <a:t>:</a:t>
            </a:r>
            <a:endParaRPr lang="nb-NO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nb-NO" sz="8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Kort </a:t>
            </a:r>
            <a:r>
              <a:rPr lang="nb-NO" sz="2000" dirty="0"/>
              <a:t>CV, faglig bakgrunn og klassifikasjon for nytt </a:t>
            </a:r>
            <a:r>
              <a:rPr lang="nb-NO" sz="2000" dirty="0" smtClean="0"/>
              <a:t>medlem</a:t>
            </a:r>
            <a:endParaRPr lang="nb-NO" sz="2000" dirty="0"/>
          </a:p>
          <a:p>
            <a:endParaRPr lang="nb-NO" sz="800" dirty="0"/>
          </a:p>
          <a:p>
            <a:r>
              <a:rPr lang="nb-NO" sz="2000" b="1" u="sng" dirty="0"/>
              <a:t>President</a:t>
            </a:r>
            <a:r>
              <a:rPr lang="nb-NO" sz="2000" b="1" dirty="0"/>
              <a:t>:</a:t>
            </a:r>
            <a:endParaRPr lang="nb-NO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nb-NO" sz="8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Jeg </a:t>
            </a:r>
            <a:r>
              <a:rPr lang="nb-NO" sz="2000" dirty="0"/>
              <a:t>ber forsamlingen reise </a:t>
            </a:r>
            <a:r>
              <a:rPr lang="nb-NO" sz="2000" dirty="0" smtClean="0"/>
              <a:t>seg</a:t>
            </a:r>
            <a:endParaRPr lang="nb-NO" sz="20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nb-NO" sz="800" b="1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b-NO" sz="2000" b="1" dirty="0" err="1" smtClean="0"/>
              <a:t>Xxxxx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Xxxxxx</a:t>
            </a:r>
            <a:r>
              <a:rPr lang="nb-NO" sz="2000" dirty="0" smtClean="0"/>
              <a:t>, </a:t>
            </a:r>
            <a:r>
              <a:rPr lang="nb-NO" sz="2000" dirty="0"/>
              <a:t>etter de retningslinjene og regler som gjelder for medlemskap, og som du er gjort kjent med, er du villig til å gå aktivt inn som medlem av Svelvik </a:t>
            </a:r>
            <a:r>
              <a:rPr lang="nb-NO" sz="2000" dirty="0" smtClean="0"/>
              <a:t>Rotaryklubb</a:t>
            </a:r>
            <a:r>
              <a:rPr lang="nb-NO" sz="2000" dirty="0"/>
              <a:t>, med de plikter og rettigheter medlemskap i </a:t>
            </a:r>
            <a:r>
              <a:rPr lang="nb-NO" sz="2000" dirty="0" err="1"/>
              <a:t>Rotary</a:t>
            </a:r>
            <a:r>
              <a:rPr lang="nb-NO" sz="2000" dirty="0"/>
              <a:t> medfører?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8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b-NO" sz="2000" b="1" dirty="0" err="1" smtClean="0"/>
              <a:t>Yyyy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Yyyy-Yyyyyyyy</a:t>
            </a:r>
            <a:r>
              <a:rPr lang="nb-NO" sz="2000" dirty="0" smtClean="0"/>
              <a:t>, </a:t>
            </a:r>
            <a:r>
              <a:rPr lang="nb-NO" sz="2000" dirty="0"/>
              <a:t>etter de </a:t>
            </a:r>
            <a:r>
              <a:rPr lang="nb-NO" sz="2000" dirty="0" smtClean="0"/>
              <a:t>retningslinjene …….</a:t>
            </a:r>
            <a:endParaRPr lang="nb-NO" sz="20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8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b-NO" sz="2000" b="1" dirty="0" err="1" smtClean="0"/>
              <a:t>Zzzzz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Zzzzz</a:t>
            </a:r>
            <a:r>
              <a:rPr lang="nb-NO" sz="2000" dirty="0" smtClean="0"/>
              <a:t>, </a:t>
            </a:r>
            <a:r>
              <a:rPr lang="nb-NO" sz="2000" dirty="0"/>
              <a:t>etter de retningslinjene </a:t>
            </a:r>
            <a:r>
              <a:rPr lang="nb-NO" sz="2000" dirty="0" smtClean="0"/>
              <a:t>…….</a:t>
            </a:r>
            <a:endParaRPr lang="nb-NO" sz="20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På </a:t>
            </a:r>
            <a:r>
              <a:rPr lang="nb-NO" sz="2000" dirty="0"/>
              <a:t>bakgrunn av de bekreftende svar er dere nå alle tre opptatt som medlemmer av Svelvik </a:t>
            </a:r>
            <a:r>
              <a:rPr lang="nb-NO" sz="2000" dirty="0" smtClean="0"/>
              <a:t>Rotaryklubb</a:t>
            </a:r>
            <a:r>
              <a:rPr lang="nb-NO" sz="2000" dirty="0"/>
              <a:t>, og jeg ber </a:t>
            </a:r>
            <a:r>
              <a:rPr lang="nb-NO" sz="2000" dirty="0" smtClean="0"/>
              <a:t>(</a:t>
            </a:r>
            <a:r>
              <a:rPr lang="nb-NO" sz="2000" dirty="0" err="1" smtClean="0"/>
              <a:t>distriksguvernør</a:t>
            </a:r>
            <a:r>
              <a:rPr lang="nb-NO" sz="2000" dirty="0" smtClean="0"/>
              <a:t>/tidligere </a:t>
            </a:r>
            <a:r>
              <a:rPr lang="nb-NO" sz="2000" dirty="0" err="1" smtClean="0"/>
              <a:t>distriktsguvernør</a:t>
            </a:r>
            <a:r>
              <a:rPr lang="nb-NO" sz="2000" dirty="0" smtClean="0"/>
              <a:t>/annen passende person) </a:t>
            </a:r>
            <a:r>
              <a:rPr lang="nb-NO" sz="2000" dirty="0"/>
              <a:t>feste </a:t>
            </a:r>
            <a:r>
              <a:rPr lang="nb-NO" sz="2000" dirty="0" err="1"/>
              <a:t>Rotarynålen</a:t>
            </a:r>
            <a:r>
              <a:rPr lang="nb-NO" sz="2000" dirty="0"/>
              <a:t>, som et synlig bevis på deres innlemmelse i vår verdensomspennende </a:t>
            </a:r>
            <a:r>
              <a:rPr lang="nb-NO" sz="2000" dirty="0" smtClean="0"/>
              <a:t>organisasjon</a:t>
            </a:r>
            <a:endParaRPr lang="nb-NO" sz="20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8357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1325</Words>
  <Application>Microsoft Office PowerPoint</Application>
  <PresentationFormat>Widescreen</PresentationFormat>
  <Paragraphs>245</Paragraphs>
  <Slides>18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Svenn Oddli</dc:creator>
  <cp:lastModifiedBy>Svenn Oddli</cp:lastModifiedBy>
  <cp:revision>114</cp:revision>
  <dcterms:created xsi:type="dcterms:W3CDTF">2014-11-13T22:29:39Z</dcterms:created>
  <dcterms:modified xsi:type="dcterms:W3CDTF">2016-09-06T16:05:32Z</dcterms:modified>
</cp:coreProperties>
</file>