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0" r:id="rId1"/>
    <p:sldMasterId id="2147483664" r:id="rId2"/>
    <p:sldMasterId id="2147483688" r:id="rId3"/>
  </p:sldMasterIdLst>
  <p:notesMasterIdLst>
    <p:notesMasterId r:id="rId33"/>
  </p:notesMasterIdLst>
  <p:handoutMasterIdLst>
    <p:handoutMasterId r:id="rId34"/>
  </p:handoutMasterIdLst>
  <p:sldIdLst>
    <p:sldId id="361" r:id="rId4"/>
    <p:sldId id="362" r:id="rId5"/>
    <p:sldId id="375" r:id="rId6"/>
    <p:sldId id="366" r:id="rId7"/>
    <p:sldId id="365" r:id="rId8"/>
    <p:sldId id="379" r:id="rId9"/>
    <p:sldId id="367" r:id="rId10"/>
    <p:sldId id="368" r:id="rId11"/>
    <p:sldId id="369" r:id="rId12"/>
    <p:sldId id="389" r:id="rId13"/>
    <p:sldId id="390" r:id="rId14"/>
    <p:sldId id="376" r:id="rId15"/>
    <p:sldId id="383" r:id="rId16"/>
    <p:sldId id="370" r:id="rId17"/>
    <p:sldId id="377" r:id="rId18"/>
    <p:sldId id="373" r:id="rId19"/>
    <p:sldId id="384" r:id="rId20"/>
    <p:sldId id="391" r:id="rId21"/>
    <p:sldId id="393" r:id="rId22"/>
    <p:sldId id="396" r:id="rId23"/>
    <p:sldId id="392" r:id="rId24"/>
    <p:sldId id="388" r:id="rId25"/>
    <p:sldId id="387" r:id="rId26"/>
    <p:sldId id="382" r:id="rId27"/>
    <p:sldId id="385" r:id="rId28"/>
    <p:sldId id="386" r:id="rId29"/>
    <p:sldId id="394" r:id="rId30"/>
    <p:sldId id="395" r:id="rId31"/>
    <p:sldId id="374" r:id="rId32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005DAA"/>
    <a:srgbClr val="FF7600"/>
    <a:srgbClr val="D91B5C"/>
    <a:srgbClr val="872175"/>
    <a:srgbClr val="009999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36C2FE35-365D-4AEA-93AF-7AC094F932C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89147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2FDE79DA-CC5A-459E-A813-07B580CB05A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5965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26F02F59-BB40-4B4D-A203-58468E354463}" type="slidenum">
              <a:rPr lang="en-US" altLang="nb-NO" smtClean="0"/>
              <a:pPr>
                <a:spcBef>
                  <a:spcPct val="0"/>
                </a:spcBef>
              </a:pPr>
              <a:t>1</a:t>
            </a:fld>
            <a:endParaRPr lang="en-US" altLang="nb-NO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77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DECA2892-71EF-407A-99E3-A63BC8DBA60F}" type="slidenum">
              <a:rPr lang="en-US" altLang="nb-NO" smtClean="0"/>
              <a:pPr>
                <a:spcBef>
                  <a:spcPct val="0"/>
                </a:spcBef>
              </a:pPr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34891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82603E93-AC05-48E9-BEC4-14519BD6C18A}" type="slidenum">
              <a:rPr lang="en-US" altLang="nb-NO" smtClean="0"/>
              <a:pPr>
                <a:spcBef>
                  <a:spcPct val="0"/>
                </a:spcBef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25886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82603E93-AC05-48E9-BEC4-14519BD6C18A}" type="slidenum">
              <a:rPr lang="en-US" altLang="nb-NO" smtClean="0"/>
              <a:pPr>
                <a:spcBef>
                  <a:spcPct val="0"/>
                </a:spcBef>
              </a:pPr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40156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C61120A6-59B1-4114-AADB-3E4DFD8BA6E0}" type="slidenum">
              <a:rPr lang="en-US" altLang="nb-NO" smtClean="0"/>
              <a:pPr>
                <a:spcBef>
                  <a:spcPct val="0"/>
                </a:spcBef>
              </a:pPr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59089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881A0DD-DB2F-4FB4-92CC-D891F8397019}" type="slidenum">
              <a:rPr lang="en-US" altLang="nb-NO" smtClean="0"/>
              <a:pPr>
                <a:spcBef>
                  <a:spcPct val="0"/>
                </a:spcBef>
              </a:pPr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78818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66D19B26-4541-45F3-99B5-2982474A5F78}" type="slidenum">
              <a:rPr lang="en-US" altLang="nb-NO" smtClean="0"/>
              <a:pPr>
                <a:spcBef>
                  <a:spcPct val="0"/>
                </a:spcBef>
              </a:pPr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00692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District</a:t>
            </a:r>
            <a:r>
              <a:rPr lang="nb-NO" baseline="0" dirty="0"/>
              <a:t> Grant til utstyr og ting vi ikke hadde med i Global Grant søknader.</a:t>
            </a:r>
          </a:p>
          <a:p>
            <a:r>
              <a:rPr lang="nb-NO" baseline="0" dirty="0"/>
              <a:t>Larvik RK kr 20.000,- og v</a:t>
            </a:r>
            <a:r>
              <a:rPr lang="nb-NO" dirty="0"/>
              <a:t>i har søkt</a:t>
            </a:r>
            <a:r>
              <a:rPr lang="nb-NO" baseline="0" dirty="0"/>
              <a:t> om Kr 20.000 i støtte. </a:t>
            </a:r>
          </a:p>
          <a:p>
            <a:r>
              <a:rPr lang="nb-NO" baseline="0" dirty="0"/>
              <a:t>Rolf og Sigurd drar til </a:t>
            </a:r>
            <a:r>
              <a:rPr lang="nb-NO" baseline="0" dirty="0" err="1"/>
              <a:t>Siteki</a:t>
            </a:r>
            <a:r>
              <a:rPr lang="nb-NO" baseline="0" dirty="0"/>
              <a:t> i slutten av februar og setter i gang.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DE79DA-CC5A-459E-A813-07B580CB05AA}" type="slidenum">
              <a:rPr lang="en-US" altLang="nb-NO" smtClean="0"/>
              <a:pPr>
                <a:defRPr/>
              </a:pPr>
              <a:t>29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542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AEADE777-2E20-4019-B881-F6E280933D9F}" type="slidenum">
              <a:rPr lang="en-US" altLang="nb-NO" smtClean="0"/>
              <a:pPr>
                <a:spcBef>
                  <a:spcPct val="0"/>
                </a:spcBef>
              </a:pPr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3883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67CD415-FAAA-419D-96C4-E6D7314F184F}" type="slidenum">
              <a:rPr lang="en-US" altLang="nb-NO" smtClean="0"/>
              <a:pPr>
                <a:spcBef>
                  <a:spcPct val="0"/>
                </a:spcBef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1899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A8947701-4084-4CFE-817B-D530B4DCB986}" type="slidenum">
              <a:rPr lang="en-US" altLang="nb-NO" smtClean="0"/>
              <a:pPr>
                <a:spcBef>
                  <a:spcPct val="0"/>
                </a:spcBef>
              </a:pPr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14741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ECE316E-388B-449B-895F-E6F961586E4D}" type="slidenum">
              <a:rPr lang="en-US" altLang="nb-NO" smtClean="0"/>
              <a:pPr>
                <a:spcBef>
                  <a:spcPct val="0"/>
                </a:spcBef>
              </a:pPr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28864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latin typeface="Arial" panose="020B0604020202020204" pitchFamily="34" charset="0"/>
                <a:ea typeface="ヒラギノ角ゴ Pro W3" pitchFamily="-84" charset="-128"/>
              </a:rPr>
              <a:t>Tiltak:</a:t>
            </a:r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 </a:t>
            </a:r>
          </a:p>
          <a:p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Trygt drikkevann</a:t>
            </a:r>
          </a:p>
          <a:p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Vann til kjøkken (skolen lager mat til elevene)</a:t>
            </a:r>
          </a:p>
          <a:p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Vann til heimkunnskapsrom</a:t>
            </a:r>
          </a:p>
          <a:p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Vann til </a:t>
            </a:r>
            <a:r>
              <a:rPr lang="nb-NO" altLang="nb-NO" baseline="0" dirty="0" err="1">
                <a:latin typeface="Arial" panose="020B0604020202020204" pitchFamily="34" charset="0"/>
                <a:ea typeface="ヒラギノ角ゴ Pro W3" pitchFamily="-84" charset="-128"/>
              </a:rPr>
              <a:t>toilettanlegg</a:t>
            </a:r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 (skole) og utbedring av avløp</a:t>
            </a:r>
          </a:p>
          <a:p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Vann til </a:t>
            </a:r>
            <a:r>
              <a:rPr lang="nb-NO" altLang="nb-NO" baseline="0" dirty="0" err="1">
                <a:latin typeface="Arial" panose="020B0604020202020204" pitchFamily="34" charset="0"/>
                <a:ea typeface="ヒラギノ角ゴ Pro W3" pitchFamily="-84" charset="-128"/>
              </a:rPr>
              <a:t>toilett</a:t>
            </a:r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-/dusjanlegg ved sportsplass og utbedring av avløp</a:t>
            </a:r>
          </a:p>
          <a:p>
            <a:r>
              <a:rPr lang="nb-NO" altLang="nb-NO" baseline="0" dirty="0">
                <a:latin typeface="Arial" panose="020B0604020202020204" pitchFamily="34" charset="0"/>
                <a:ea typeface="ヒラギノ角ゴ Pro W3" pitchFamily="-84" charset="-128"/>
              </a:rPr>
              <a:t>Opplæring i hygiene</a:t>
            </a:r>
            <a:endParaRPr lang="nb-NO" altLang="nb-NO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19703099-7737-4643-BE0B-92383D974CD1}" type="slidenum">
              <a:rPr lang="en-US" altLang="nb-NO" smtClean="0"/>
              <a:pPr>
                <a:spcBef>
                  <a:spcPct val="0"/>
                </a:spcBef>
              </a:pPr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6965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1BB82079-ABB3-4BBB-A4AC-6FEEC95CC115}" type="slidenum">
              <a:rPr lang="en-US" altLang="nb-NO" smtClean="0"/>
              <a:pPr>
                <a:spcBef>
                  <a:spcPct val="0"/>
                </a:spcBef>
              </a:pPr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411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DECA2892-71EF-407A-99E3-A63BC8DBA60F}" type="slidenum">
              <a:rPr lang="en-US" altLang="nb-NO" smtClean="0"/>
              <a:pPr>
                <a:spcBef>
                  <a:spcPct val="0"/>
                </a:spcBef>
              </a:pPr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16772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DECA2892-71EF-407A-99E3-A63BC8DBA60F}" type="slidenum">
              <a:rPr lang="en-US" altLang="nb-NO" smtClean="0"/>
              <a:pPr>
                <a:spcBef>
                  <a:spcPct val="0"/>
                </a:spcBef>
              </a:pPr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9086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981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109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91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63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593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719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3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674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695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06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80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90614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99664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10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37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13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0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9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4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4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73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86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83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5AB572D9-97A9-4BAE-992B-2232F89AA0F1}" type="slidenum">
              <a:rPr lang="en-US" altLang="nb-NO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50" r:id="rId14"/>
    <p:sldLayoutId id="2147484551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FEE7EA10-9E22-4402-B1F4-A6EA500F0A4C}" type="slidenum">
              <a:rPr lang="en-US" altLang="nb-NO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se-filer6\NO_Users$\SIGAR\Rotary\Larvik%20Rotaryklubb\Prosjekter\Swaziland%202019\Bilder\Jordbruk_Opening.MOV" TargetMode="External"/><Relationship Id="rId1" Type="http://schemas.microsoft.com/office/2007/relationships/media" Target="file:///\\se-filer6\NO_Users$\SIGAR\Rotary\Larvik%20Rotaryklubb\Prosjekter\Swaziland%202019\Bilder\Jordbruk_Opening.MOV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459" name="Rectangle 10"/>
          <p:cNvSpPr txBox="1">
            <a:spLocks noChangeArrowheads="1"/>
          </p:cNvSpPr>
          <p:nvPr/>
        </p:nvSpPr>
        <p:spPr bwMode="auto">
          <a:xfrm>
            <a:off x="457200" y="3581400"/>
            <a:ext cx="8610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Aft>
                <a:spcPts val="2400"/>
              </a:spcAft>
            </a:pPr>
            <a:r>
              <a:rPr lang="en-US" altLang="nb-NO" sz="4400" dirty="0">
                <a:solidFill>
                  <a:schemeClr val="bg1"/>
                </a:solidFill>
                <a:latin typeface="Arial Narrow Bold" pitchFamily="-84" charset="0"/>
              </a:rPr>
              <a:t>GLOBAL GRANT PROSJEKT</a:t>
            </a:r>
          </a:p>
          <a:p>
            <a:pPr eaLnBrk="1" hangingPunct="1"/>
            <a:r>
              <a:rPr lang="en-US" altLang="nb-NO" sz="2000" dirty="0" err="1">
                <a:solidFill>
                  <a:srgbClr val="01B4E7"/>
                </a:solidFill>
                <a:latin typeface="Georgia" panose="02040502050405020303" pitchFamily="18" charset="0"/>
              </a:rPr>
              <a:t>Statusrapport</a:t>
            </a:r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2000" dirty="0" err="1">
                <a:solidFill>
                  <a:srgbClr val="01B4E7"/>
                </a:solidFill>
                <a:latin typeface="Georgia" panose="02040502050405020303" pitchFamily="18" charset="0"/>
              </a:rPr>
              <a:t>gjennomføring</a:t>
            </a:r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2000" dirty="0" err="1">
                <a:solidFill>
                  <a:srgbClr val="01B4E7"/>
                </a:solidFill>
                <a:latin typeface="Georgia" panose="02040502050405020303" pitchFamily="18" charset="0"/>
              </a:rPr>
              <a:t>pr</a:t>
            </a:r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 10.01.2020</a:t>
            </a:r>
          </a:p>
          <a:p>
            <a:pPr eaLnBrk="1" hangingPunct="1"/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Rolf </a:t>
            </a:r>
            <a:r>
              <a:rPr lang="en-US" altLang="nb-NO" sz="2000" dirty="0" err="1">
                <a:solidFill>
                  <a:srgbClr val="01B4E7"/>
                </a:solidFill>
                <a:latin typeface="Georgia" panose="02040502050405020303" pitchFamily="18" charset="0"/>
              </a:rPr>
              <a:t>Døvle</a:t>
            </a:r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2000" dirty="0" err="1">
                <a:solidFill>
                  <a:srgbClr val="01B4E7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 Sigurd Arbo Høeg</a:t>
            </a:r>
          </a:p>
          <a:p>
            <a:pPr eaLnBrk="1" hangingPunct="1"/>
            <a:r>
              <a:rPr lang="en-US" altLang="nb-NO" sz="2000" dirty="0">
                <a:solidFill>
                  <a:srgbClr val="01B4E7"/>
                </a:solidFill>
                <a:latin typeface="Georgia" panose="02040502050405020303" pitchFamily="18" charset="0"/>
              </a:rPr>
              <a:t>Larvik </a:t>
            </a:r>
            <a:r>
              <a:rPr lang="en-US" altLang="nb-NO" sz="2000" dirty="0" err="1">
                <a:solidFill>
                  <a:srgbClr val="01B4E7"/>
                </a:solidFill>
                <a:latin typeface="Georgia" panose="02040502050405020303" pitchFamily="18" charset="0"/>
              </a:rPr>
              <a:t>Rotaryklubb</a:t>
            </a:r>
            <a:endParaRPr lang="en-US" altLang="nb-NO" sz="2000" dirty="0">
              <a:solidFill>
                <a:srgbClr val="01B4E7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382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 dirty="0">
                <a:latin typeface="Arial Narrow" panose="020B0606020202030204" pitchFamily="34" charset="0"/>
              </a:rPr>
              <a:t>DELPROSJEKT – VANN/AVLØP KJØKKEN / HEIMKUNNSKAPSROM / TOILETTER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789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54" y="1219200"/>
            <a:ext cx="8923941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40584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153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 dirty="0">
                <a:latin typeface="Arial Narrow" panose="020B0606020202030204" pitchFamily="34" charset="0"/>
              </a:rPr>
              <a:t>DELPROSJEKT – VANN/AVLØP KJØKKEN / HEIMKUNNSKAPSROM / TOILETTER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789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1143000"/>
            <a:ext cx="3048000" cy="54204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1" y="1249680"/>
            <a:ext cx="25145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Dagens</a:t>
            </a: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løsning</a:t>
            </a: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vask</a:t>
            </a: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av</a:t>
            </a: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hender</a:t>
            </a: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etter</a:t>
            </a: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toilettbesøk</a:t>
            </a: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62902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772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DELPROSJEKT – VANN/VANNINGSANLEGG TIL JORDBRUK</a:t>
            </a:r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1752600" y="6243638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dirty="0" err="1"/>
              <a:t>Sep</a:t>
            </a:r>
            <a:r>
              <a:rPr lang="nb-NO" altLang="nb-NO" dirty="0"/>
              <a:t> 2019: 5000 paprikaplanter i jorden</a:t>
            </a:r>
          </a:p>
        </p:txBody>
      </p:sp>
      <p:pic>
        <p:nvPicPr>
          <p:cNvPr id="44038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143000"/>
            <a:ext cx="7110412" cy="4854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772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DELPROSJEKT – VANN/VANNINGSANLEGG TIL JORDBRUK</a:t>
            </a:r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" name="Jordbruk_Open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143000"/>
            <a:ext cx="8856617" cy="50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01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772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DELPROSJEKT – VANN/VANNINGSANLEGG TIL JORDBRUK</a:t>
            </a:r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994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143000"/>
            <a:ext cx="6608762" cy="495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4"/>
          <p:cNvSpPr txBox="1">
            <a:spLocks noChangeArrowheads="1"/>
          </p:cNvSpPr>
          <p:nvPr/>
        </p:nvSpPr>
        <p:spPr bwMode="auto">
          <a:xfrm>
            <a:off x="1752600" y="6243638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dirty="0"/>
              <a:t>Rotarymedlem Boniface Dlamini forklarer</a:t>
            </a:r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MARKERING AV PROSJEKTETS START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19200"/>
            <a:ext cx="83058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nb-NO" sz="1600" b="1">
                <a:solidFill>
                  <a:schemeClr val="accent1"/>
                </a:solidFill>
                <a:latin typeface="Georgia" panose="02040502050405020303" pitchFamily="18" charset="0"/>
              </a:rPr>
              <a:t>Lokasjon: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nb-NO" sz="1600">
                <a:latin typeface="Georgia" panose="02040502050405020303" pitchFamily="18" charset="0"/>
              </a:rPr>
              <a:t>Jordbruk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nb-NO" sz="1600">
              <a:latin typeface="Georgia" panose="02040502050405020303" pitchFamily="18" charset="0"/>
            </a:endParaRPr>
          </a:p>
        </p:txBody>
      </p:sp>
      <p:sp>
        <p:nvSpPr>
          <p:cNvPr id="43012" name="Content Placeholder 2"/>
          <p:cNvSpPr txBox="1">
            <a:spLocks/>
          </p:cNvSpPr>
          <p:nvPr/>
        </p:nvSpPr>
        <p:spPr bwMode="auto">
          <a:xfrm>
            <a:off x="457200" y="2209800"/>
            <a:ext cx="8305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nb-NO" sz="1400" b="1" dirty="0">
                <a:solidFill>
                  <a:schemeClr val="accent1"/>
                </a:solidFill>
                <a:latin typeface="Georgia" panose="02040502050405020303" pitchFamily="18" charset="0"/>
              </a:rPr>
              <a:t>Her </a:t>
            </a:r>
            <a:r>
              <a:rPr lang="en-US" altLang="nb-NO" sz="14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skal</a:t>
            </a:r>
            <a:r>
              <a:rPr lang="en-US" altLang="nb-NO" sz="1400" b="1" dirty="0">
                <a:solidFill>
                  <a:schemeClr val="accent1"/>
                </a:solidFill>
                <a:latin typeface="Georgia" panose="02040502050405020303" pitchFamily="18" charset="0"/>
              </a:rPr>
              <a:t> vi: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Sørge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vann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ordentlig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vanningsanlegg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Sørge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inngjerding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Sørge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kunnskap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om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grønnsaksdyrking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Gi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mulighet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for at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fattige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familier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kan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bli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selvforsynte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med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grønnsaker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Gi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mulighet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fremtidig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salg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av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grønnsaker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Rotarymedlem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Boniface Dlamini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som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selv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driver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stor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virksomhet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innen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grønnsaker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skal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følge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opp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jordbruksprosjektet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. Han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har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stor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tro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på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arealet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,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forholdene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teknikken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forklarer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til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Rolf,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representant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for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utdanningsdepartementet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kommunen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50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mål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har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kommuen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gitt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lover 50+50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til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hvis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prosjektet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lykkes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16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fattige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familier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under SOS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Barnebyers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Family Strengthening Program starter.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Flere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og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andre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kommer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til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etter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hvert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2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til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3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avlinger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i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året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er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håpet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.</a:t>
            </a: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>
                <a:latin typeface="Arial Narrow" panose="020B0606020202030204" pitchFamily="34" charset="0"/>
              </a:rPr>
              <a:t>GJENNOMFØRING, MILEPELER OG MARKERINGER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772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 dirty="0">
                <a:latin typeface="Arial Narrow" panose="020B0606020202030204" pitchFamily="34" charset="0"/>
              </a:rPr>
              <a:t>DRILLING IN PROGRESS</a:t>
            </a:r>
          </a:p>
        </p:txBody>
      </p:sp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705600" cy="50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52243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DRILLING IN PROGESS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934200" cy="50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25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DRILLING IN PROGRESS – SUCCESS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96" y="1142494"/>
            <a:ext cx="6710304" cy="5029706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52600" y="6243638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dirty="0"/>
              <a:t>Vann til jordbruk: 300 liter i minuttet</a:t>
            </a:r>
          </a:p>
        </p:txBody>
      </p:sp>
    </p:spTree>
    <p:extLst>
      <p:ext uri="{BB962C8B-B14F-4D97-AF65-F5344CB8AC3E}">
        <p14:creationId xmlns:p14="http://schemas.microsoft.com/office/powerpoint/2010/main" val="190594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ESWATINI (SWAZILAND)</a:t>
            </a: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143000"/>
            <a:ext cx="5983287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DRILLING COMPLETED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6" y="1143000"/>
            <a:ext cx="7315304" cy="50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CONSTRUCTION WORK IN PROGRESS – TANK/PUMP HOUSE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1" y="1249680"/>
            <a:ext cx="16763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nb-NO" sz="16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Resultat</a:t>
            </a:r>
            <a:r>
              <a:rPr lang="en-US" altLang="nb-NO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:</a:t>
            </a: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Vannkilde</a:t>
            </a:r>
            <a:r>
              <a:rPr lang="en-US" altLang="nb-NO" sz="16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til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600" dirty="0" err="1">
                <a:solidFill>
                  <a:srgbClr val="58585A"/>
                </a:solidFill>
                <a:latin typeface="Georgia" panose="02040502050405020303" pitchFamily="18" charset="0"/>
              </a:rPr>
              <a:t>skole</a:t>
            </a: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6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400" dirty="0">
                <a:solidFill>
                  <a:srgbClr val="58585A"/>
                </a:solidFill>
                <a:latin typeface="Georgia" panose="02040502050405020303" pitchFamily="18" charset="0"/>
              </a:rPr>
              <a:t>120 liter/min</a:t>
            </a: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Dugnadsarbeid</a:t>
            </a: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13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CONTRUCTION WORK IN PROGESS - DRAWINGS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7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CONSTRUCTION WORK IN PROGRESS – PUMP HOUSE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1" y="1249680"/>
            <a:ext cx="16763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r>
              <a:rPr lang="en-US" altLang="nb-NO" sz="1400" dirty="0" err="1">
                <a:solidFill>
                  <a:srgbClr val="58585A"/>
                </a:solidFill>
                <a:latin typeface="Georgia" panose="02040502050405020303" pitchFamily="18" charset="0"/>
              </a:rPr>
              <a:t>Dugnadsarbeid</a:t>
            </a:r>
            <a:endParaRPr lang="en-US" altLang="nb-NO" sz="14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97354"/>
            <a:ext cx="4572000" cy="573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6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CONSTRUCTION WORK IN PROGRESS – PUMP HOUSE AGRICULTURE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6812"/>
            <a:ext cx="8305800" cy="49410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MILESTONE : GRØNNSAKSPRODUKSJON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1163" y="1219200"/>
            <a:ext cx="36274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nb-NO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Resultat</a:t>
            </a:r>
            <a:r>
              <a:rPr lang="en-US" altLang="nb-NO" b="1" dirty="0">
                <a:solidFill>
                  <a:schemeClr val="accent1"/>
                </a:solidFill>
                <a:latin typeface="Georgia" panose="02040502050405020303" pitchFamily="18" charset="0"/>
              </a:rPr>
              <a:t>:</a:t>
            </a: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32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2800" dirty="0">
                <a:solidFill>
                  <a:srgbClr val="58585A"/>
                </a:solidFill>
                <a:latin typeface="Georgia" panose="02040502050405020303" pitchFamily="18" charset="0"/>
              </a:rPr>
              <a:t>Paprika</a:t>
            </a:r>
          </a:p>
          <a:p>
            <a:pPr lvl="2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2800" dirty="0" err="1">
                <a:solidFill>
                  <a:srgbClr val="58585A"/>
                </a:solidFill>
                <a:latin typeface="Georgia" panose="02040502050405020303" pitchFamily="18" charset="0"/>
              </a:rPr>
              <a:t>Eget</a:t>
            </a:r>
            <a:r>
              <a:rPr lang="en-US" altLang="nb-NO" sz="2800" dirty="0">
                <a:solidFill>
                  <a:srgbClr val="58585A"/>
                </a:solidFill>
                <a:latin typeface="Georgia" panose="02040502050405020303" pitchFamily="18" charset="0"/>
              </a:rPr>
              <a:t> </a:t>
            </a:r>
            <a:r>
              <a:rPr lang="en-US" altLang="nb-NO" sz="2800" dirty="0" err="1">
                <a:solidFill>
                  <a:srgbClr val="58585A"/>
                </a:solidFill>
                <a:latin typeface="Georgia" panose="02040502050405020303" pitchFamily="18" charset="0"/>
              </a:rPr>
              <a:t>forbruk</a:t>
            </a:r>
            <a:endParaRPr lang="en-US" altLang="nb-NO" sz="28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lvl="2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nb-NO" sz="2800" dirty="0" err="1">
                <a:solidFill>
                  <a:srgbClr val="58585A"/>
                </a:solidFill>
                <a:latin typeface="Georgia" panose="02040502050405020303" pitchFamily="18" charset="0"/>
              </a:rPr>
              <a:t>Salg</a:t>
            </a:r>
            <a:endParaRPr lang="en-US" altLang="nb-NO" sz="2800" dirty="0">
              <a:solidFill>
                <a:srgbClr val="58585A"/>
              </a:solidFill>
              <a:latin typeface="Georgia" panose="02040502050405020303" pitchFamily="18" charset="0"/>
            </a:endParaRPr>
          </a:p>
          <a:p>
            <a:pPr marL="115888" lvl="1" indent="0">
              <a:spcBef>
                <a:spcPct val="20000"/>
              </a:spcBef>
              <a:buClr>
                <a:schemeClr val="accent1"/>
              </a:buClr>
              <a:buSzPct val="120000"/>
              <a:defRPr/>
            </a:pPr>
            <a:endParaRPr lang="en-US" altLang="nb-NO" sz="28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7775" y="1774825"/>
            <a:ext cx="566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3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MILESTONE : GRØNNSAKSPRODUKSJON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5170315" cy="55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98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STATUS PR 10.01.2020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2400" b="1" dirty="0">
                <a:latin typeface="Times New Roman" pitchFamily="18" charset="0"/>
                <a:cs typeface="Times New Roman" pitchFamily="18" charset="0"/>
              </a:rPr>
              <a:t>Accomplished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Survey for water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Drilling</a:t>
            </a:r>
          </a:p>
          <a:p>
            <a:pPr marL="0" indent="0">
              <a:buNone/>
            </a:pPr>
            <a:r>
              <a:rPr lang="en-ZA" sz="2400" b="1" dirty="0">
                <a:latin typeface="Times New Roman" pitchFamily="18" charset="0"/>
                <a:cs typeface="Times New Roman" pitchFamily="18" charset="0"/>
              </a:rPr>
              <a:t>On-going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Construction of pump houses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Burglar proofing of pump houses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Wiring at the school and pump houses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Application for increase of power supplied to the school to accommodate the borehole pump…quotation has been received.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Application for supply of electricity to the borehole site at the garden…quotation was received.</a:t>
            </a:r>
          </a:p>
          <a:p>
            <a:pPr marL="0" indent="0">
              <a:buNone/>
            </a:pPr>
            <a:endParaRPr lang="en-ZA" sz="2400" dirty="0">
              <a:latin typeface="Times New Roman" pitchFamily="18" charset="0"/>
              <a:cs typeface="Times New Roman" pitchFamily="18" charset="0"/>
            </a:endParaRPr>
          </a:p>
          <a:p>
            <a:endParaRPr lang="en-Z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86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 dirty="0">
                <a:latin typeface="Arial Narrow" panose="020B0606020202030204" pitchFamily="34" charset="0"/>
              </a:rPr>
              <a:t>STATUS PR 10.01.2020 - GJENSTÅR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2400" b="1" dirty="0">
                <a:latin typeface="Times New Roman" pitchFamily="18" charset="0"/>
                <a:cs typeface="Times New Roman" pitchFamily="18" charset="0"/>
              </a:rPr>
              <a:t>At the school: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Installation of 3-phase electricity power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Installation of pump, piping and erection of tank stand.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Plumbing of the toilets and the consumer science class.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Water supply to the garden, consumer science class and both toilet blocks.</a:t>
            </a:r>
          </a:p>
          <a:p>
            <a:endParaRPr lang="en-Z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ZA" sz="2400" b="1" dirty="0">
                <a:latin typeface="Times New Roman" pitchFamily="18" charset="0"/>
                <a:cs typeface="Times New Roman" pitchFamily="18" charset="0"/>
              </a:rPr>
              <a:t>In the garden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Installation of electricity in the pump house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Installation of borehole pump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Piping of water to the tanks</a:t>
            </a:r>
          </a:p>
          <a:p>
            <a:r>
              <a:rPr lang="en-ZA" sz="2400" dirty="0">
                <a:latin typeface="Times New Roman" pitchFamily="18" charset="0"/>
                <a:cs typeface="Times New Roman" pitchFamily="18" charset="0"/>
              </a:rPr>
              <a:t>Installation of new irrigation system</a:t>
            </a:r>
          </a:p>
          <a:p>
            <a:endParaRPr lang="en-ZA" sz="2400" dirty="0">
              <a:latin typeface="Times New Roman" pitchFamily="18" charset="0"/>
              <a:cs typeface="Times New Roman" pitchFamily="18" charset="0"/>
            </a:endParaRPr>
          </a:p>
          <a:p>
            <a:endParaRPr lang="en-ZA" sz="2400" dirty="0">
              <a:latin typeface="Times New Roman" pitchFamily="18" charset="0"/>
              <a:cs typeface="Times New Roman" pitchFamily="18" charset="0"/>
            </a:endParaRPr>
          </a:p>
          <a:p>
            <a:endParaRPr lang="en-Z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b-NO" altLang="nb-NO">
                <a:latin typeface="Arial Narrow" panose="020B0606020202030204" pitchFamily="34" charset="0"/>
              </a:rPr>
              <a:t>UTVIDELSER OG FORTSETTELSE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SITEKI</a:t>
            </a:r>
          </a:p>
        </p:txBody>
      </p:sp>
      <p:pic>
        <p:nvPicPr>
          <p:cNvPr id="24579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1413"/>
            <a:ext cx="8961438" cy="4541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SITEKI – OMRÅDET HVOR PROSJEKTET SKAL FOREGÅ</a:t>
            </a:r>
          </a:p>
        </p:txBody>
      </p:sp>
      <p:pic>
        <p:nvPicPr>
          <p:cNvPr id="26627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44588"/>
            <a:ext cx="8632825" cy="4799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4495800" y="1366838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SOS Barnebyer</a:t>
            </a:r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1447800" y="424815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Jordbruk</a:t>
            </a: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6096000" y="29718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St. Paul’s Catholic Primary School</a:t>
            </a:r>
          </a:p>
        </p:txBody>
      </p:sp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4267200" y="2514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Idrettsplass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BUDSJETT OG FUNDING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495800" y="1366838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SOS Barnebyer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447800" y="424815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Jordbruk</a:t>
            </a:r>
          </a:p>
        </p:txBody>
      </p: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6096000" y="29718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St. Paul’s Catholic Primary School</a:t>
            </a:r>
          </a:p>
        </p:txBody>
      </p:sp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4267200" y="2514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 sz="1800">
                <a:solidFill>
                  <a:schemeClr val="bg1"/>
                </a:solidFill>
              </a:rPr>
              <a:t>Idrettsplass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400" y="1747838"/>
          <a:ext cx="79248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r>
                        <a:rPr lang="nb-NO" sz="1800" dirty="0" err="1"/>
                        <a:t>Contributer</a:t>
                      </a:r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 err="1"/>
                        <a:t>Amount</a:t>
                      </a:r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TRF</a:t>
                      </a:r>
                      <a:r>
                        <a:rPr lang="nb-NO" sz="1800" baseline="0" dirty="0"/>
                        <a:t> Match (WF)</a:t>
                      </a:r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Sum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nb-NO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nb-NO" sz="1800" dirty="0"/>
                        <a:t>Larvik</a:t>
                      </a:r>
                      <a:r>
                        <a:rPr lang="nb-NO" sz="1800" baseline="0" dirty="0"/>
                        <a:t> RK</a:t>
                      </a:r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12600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</a:t>
                      </a:r>
                      <a:r>
                        <a:rPr lang="nb-NO" sz="1800" baseline="0" dirty="0"/>
                        <a:t> 60</a:t>
                      </a:r>
                      <a:r>
                        <a:rPr lang="nb-NO" sz="1800" dirty="0"/>
                        <a:t>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18600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nb-NO" sz="1800" dirty="0" err="1"/>
                        <a:t>Malkerns</a:t>
                      </a:r>
                      <a:r>
                        <a:rPr lang="nb-NO" sz="1800" baseline="0" dirty="0"/>
                        <a:t> Valley RC</a:t>
                      </a:r>
                      <a:endParaRPr lang="nb-NO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 2100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 1000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 3100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nb-NO" sz="1800" dirty="0"/>
                        <a:t>D2290 DDF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12000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11149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23149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nb-NO" sz="1800" dirty="0"/>
                        <a:t>D2275 DDF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 4000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 4000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 </a:t>
                      </a:r>
                      <a:r>
                        <a:rPr lang="nb-NO" sz="1800" baseline="0" dirty="0"/>
                        <a:t> 8000</a:t>
                      </a:r>
                      <a:endParaRPr lang="nb-NO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nb-NO" sz="1800" dirty="0"/>
                        <a:t>Total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30000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USD 22849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nb-NO" sz="1800" b="1" dirty="0"/>
                        <a:t>USD 52849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534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MARKERING AV PROSJEKTETS START</a:t>
            </a: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0725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143000"/>
            <a:ext cx="6654800" cy="499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3"/>
          <p:cNvSpPr txBox="1">
            <a:spLocks noChangeArrowheads="1"/>
          </p:cNvSpPr>
          <p:nvPr/>
        </p:nvSpPr>
        <p:spPr bwMode="auto">
          <a:xfrm>
            <a:off x="2133600" y="624840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/>
              <a:t>St. Paul’s Catholic Primary School</a:t>
            </a: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772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 dirty="0">
                <a:latin typeface="Arial Narrow" panose="020B0606020202030204" pitchFamily="34" charset="0"/>
              </a:rPr>
              <a:t>DELPROSJEKT – VANN/AVLØP KJØKKEN/HEIMKUNNSKAPSROM/TOILETTER</a:t>
            </a:r>
          </a:p>
        </p:txBody>
      </p:sp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584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219200"/>
            <a:ext cx="60356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7724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b-NO">
                <a:latin typeface="Arial Narrow" panose="020B0606020202030204" pitchFamily="34" charset="0"/>
              </a:rPr>
              <a:t>DELPROSJEKT – VANN/AVLØP KJØKKEN OG HEIMKUNNSKAPSROM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4724400" y="1295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SOS Barneby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9906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r>
              <a:rPr lang="nb-NO" altLang="nb-NO">
                <a:solidFill>
                  <a:schemeClr val="bg1"/>
                </a:solidFill>
              </a:rPr>
              <a:t>Jordbruk</a:t>
            </a:r>
          </a:p>
        </p:txBody>
      </p:sp>
      <p:pic>
        <p:nvPicPr>
          <p:cNvPr id="3789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52525"/>
            <a:ext cx="7553325" cy="486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19322</TotalTime>
  <Words>653</Words>
  <Application>Microsoft Office PowerPoint</Application>
  <PresentationFormat>Skjermfremvisning (4:3)</PresentationFormat>
  <Paragraphs>182</Paragraphs>
  <Slides>29</Slides>
  <Notes>16</Notes>
  <HiddenSlides>1</HiddenSlides>
  <MMClips>1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29</vt:i4>
      </vt:variant>
    </vt:vector>
  </HeadingPairs>
  <TitlesOfParts>
    <vt:vector size="39" baseType="lpstr">
      <vt:lpstr>Arial</vt:lpstr>
      <vt:lpstr>Arial Narrow</vt:lpstr>
      <vt:lpstr>Arial Narrow Bold</vt:lpstr>
      <vt:lpstr>Calibri</vt:lpstr>
      <vt:lpstr>Georgia</vt:lpstr>
      <vt:lpstr>Times New Roman</vt:lpstr>
      <vt:lpstr>Wingdings</vt:lpstr>
      <vt:lpstr>Communications_white</vt:lpstr>
      <vt:lpstr>Custom Design</vt:lpstr>
      <vt:lpstr>2_Custom Design</vt:lpstr>
      <vt:lpstr>PowerPoint-presentasjon</vt:lpstr>
      <vt:lpstr>ESWATINI (SWAZILAND)</vt:lpstr>
      <vt:lpstr>PowerPoint-presentasjon</vt:lpstr>
      <vt:lpstr>SITEKI</vt:lpstr>
      <vt:lpstr>SITEKI – OMRÅDET HVOR PROSJEKTET SKAL FOREGÅ</vt:lpstr>
      <vt:lpstr>BUDSJETT OG FUNDING</vt:lpstr>
      <vt:lpstr>MARKERING AV PROSJEKTETS START</vt:lpstr>
      <vt:lpstr>DELPROSJEKT – VANN/AVLØP KJØKKEN/HEIMKUNNSKAPSROM/TOILETTER</vt:lpstr>
      <vt:lpstr>DELPROSJEKT – VANN/AVLØP KJØKKEN OG HEIMKUNNSKAPSROM</vt:lpstr>
      <vt:lpstr>DELPROSJEKT – VANN/AVLØP KJØKKEN / HEIMKUNNSKAPSROM / TOILETTER</vt:lpstr>
      <vt:lpstr>DELPROSJEKT – VANN/AVLØP KJØKKEN / HEIMKUNNSKAPSROM / TOILETTER</vt:lpstr>
      <vt:lpstr>DELPROSJEKT – VANN/VANNINGSANLEGG TIL JORDBRUK</vt:lpstr>
      <vt:lpstr>DELPROSJEKT – VANN/VANNINGSANLEGG TIL JORDBRUK</vt:lpstr>
      <vt:lpstr>DELPROSJEKT – VANN/VANNINGSANLEGG TIL JORDBRUK</vt:lpstr>
      <vt:lpstr>MARKERING AV PROSJEKTETS START</vt:lpstr>
      <vt:lpstr>GJENNOMFØRING, MILEPELER OG MARKERINGER</vt:lpstr>
      <vt:lpstr>DRILLING IN PROGRESS</vt:lpstr>
      <vt:lpstr>DRILLING IN PROGESS</vt:lpstr>
      <vt:lpstr>DRILLING IN PROGRESS – SUCCESS</vt:lpstr>
      <vt:lpstr>DRILLING COMPLETED</vt:lpstr>
      <vt:lpstr>CONSTRUCTION WORK IN PROGRESS – TANK/PUMP HOUSE</vt:lpstr>
      <vt:lpstr>CONTRUCTION WORK IN PROGESS - DRAWINGS</vt:lpstr>
      <vt:lpstr>CONSTRUCTION WORK IN PROGRESS – PUMP HOUSE</vt:lpstr>
      <vt:lpstr>CONSTRUCTION WORK IN PROGRESS – PUMP HOUSE AGRICULTURE</vt:lpstr>
      <vt:lpstr>MILESTONE : GRØNNSAKSPRODUKSJON</vt:lpstr>
      <vt:lpstr>MILESTONE : GRØNNSAKSPRODUKSJON</vt:lpstr>
      <vt:lpstr>STATUS PR 10.01.2020</vt:lpstr>
      <vt:lpstr>STATUS PR 10.01.2020 - GJENSTÅR</vt:lpstr>
      <vt:lpstr>UTVIDELSER OG FORTSETTELSE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Finn Jarle Sorli</cp:lastModifiedBy>
  <cp:revision>682</cp:revision>
  <cp:lastPrinted>2019-09-28T13:27:45Z</cp:lastPrinted>
  <dcterms:created xsi:type="dcterms:W3CDTF">2010-04-16T20:11:30Z</dcterms:created>
  <dcterms:modified xsi:type="dcterms:W3CDTF">2020-01-19T19:27:57Z</dcterms:modified>
</cp:coreProperties>
</file>